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1" r:id="rId2"/>
    <p:sldId id="541" r:id="rId3"/>
    <p:sldId id="542" r:id="rId4"/>
    <p:sldId id="543" r:id="rId5"/>
    <p:sldId id="508" r:id="rId6"/>
    <p:sldId id="509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2" r:id="rId15"/>
    <p:sldId id="523" r:id="rId16"/>
    <p:sldId id="524" r:id="rId17"/>
    <p:sldId id="525" r:id="rId18"/>
    <p:sldId id="551" r:id="rId19"/>
    <p:sldId id="527" r:id="rId20"/>
    <p:sldId id="528" r:id="rId21"/>
    <p:sldId id="529" r:id="rId22"/>
    <p:sldId id="530" r:id="rId23"/>
    <p:sldId id="531" r:id="rId2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E894C-8D1F-4BCB-84BA-BE8CD34B991D}">
          <p14:sldIdLst>
            <p14:sldId id="411"/>
            <p14:sldId id="541"/>
            <p14:sldId id="542"/>
            <p14:sldId id="543"/>
            <p14:sldId id="508"/>
            <p14:sldId id="509"/>
            <p14:sldId id="514"/>
            <p14:sldId id="515"/>
            <p14:sldId id="516"/>
            <p14:sldId id="517"/>
            <p14:sldId id="518"/>
            <p14:sldId id="519"/>
            <p14:sldId id="520"/>
            <p14:sldId id="522"/>
            <p14:sldId id="523"/>
            <p14:sldId id="524"/>
            <p14:sldId id="525"/>
            <p14:sldId id="551"/>
          </p14:sldIdLst>
        </p14:section>
        <p14:section name="Untitled Section" id="{2FE2C774-ED18-4633-8443-0DA34FBA275A}">
          <p14:sldIdLst>
            <p14:sldId id="527"/>
            <p14:sldId id="528"/>
            <p14:sldId id="529"/>
            <p14:sldId id="530"/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1577" autoAdjust="0"/>
  </p:normalViewPr>
  <p:slideViewPr>
    <p:cSldViewPr>
      <p:cViewPr varScale="1">
        <p:scale>
          <a:sx n="47" d="100"/>
          <a:sy n="47" d="100"/>
        </p:scale>
        <p:origin x="182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6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357F183-A710-4D55-8D64-02B2166B3565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92896BE-B5E0-4C97-9F16-F723A466C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AE0D22E-2BDA-4C54-ADEF-E2D8DD588CFA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B7CF23D-1403-492B-84F9-AE57A24C0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Thank you for </a:t>
            </a:r>
            <a:r>
              <a:rPr lang="en-US" dirty="0" err="1" smtClean="0"/>
              <a:t>invating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discuss role of </a:t>
            </a:r>
            <a:r>
              <a:rPr lang="en-US" baseline="0" dirty="0" err="1" smtClean="0"/>
              <a:t>striaosomal</a:t>
            </a:r>
            <a:r>
              <a:rPr lang="en-US" baseline="0" dirty="0" smtClean="0"/>
              <a:t> compartment of striatum in decision making </a:t>
            </a:r>
            <a:endParaRPr dirty="0"/>
          </a:p>
        </p:txBody>
      </p:sp>
      <p:sp>
        <p:nvSpPr>
          <p:cNvPr id="262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4DC3E71B-D857-451D-A4C5-11C6D6AFBC4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43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A300E-15AD-45F6-A39B-E1181EDA7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Remind about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empitrical</a:t>
            </a:r>
            <a:r>
              <a:rPr lang="en-US" baseline="0" dirty="0" smtClean="0">
                <a:solidFill>
                  <a:srgbClr val="000000"/>
                </a:solidFill>
              </a:rPr>
              <a:t> observation that one burst of HFN can inhibit SPN for a seconds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7A65EEA5-6872-4CC8-B62E-0DBF45FCB42D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185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4C96F-8CB1-5E4F-8B2F-AB9413C5676C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demoprefronto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striatal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cviruit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criticly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involved ,,, </a:t>
            </a:r>
          </a:p>
          <a:p>
            <a:pPr eaLnBrk="1" hangingPunct="1"/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 we ask may be balance between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exs</a:t>
            </a:r>
            <a:r>
              <a:rPr lang="en-US" baseline="0" dirty="0" smtClean="0"/>
              <a:t> and inhibition </a:t>
            </a:r>
            <a:r>
              <a:rPr lang="en-US" baseline="0" dirty="0" err="1" smtClean="0"/>
              <a:t>pasways</a:t>
            </a:r>
            <a:r>
              <a:rPr lang="en-US" baseline="0" dirty="0" smtClean="0"/>
              <a:t> happens naturally. Indeed it happens after chronic stress we many of us are constantly deal with. …. </a:t>
            </a:r>
            <a:endParaRPr lang="en-US" dirty="0" smtClean="0"/>
          </a:p>
          <a:p>
            <a:endParaRPr dirty="0"/>
          </a:p>
        </p:txBody>
      </p:sp>
      <p:sp>
        <p:nvSpPr>
          <p:cNvPr id="286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A1CEC9EF-AD32-4F48-B0F6-562E8B95170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45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4C96F-8CB1-5E4F-8B2F-AB9413C5676C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 dirty="0" smtClean="0"/>
              <a:t>Based on literature</a:t>
            </a:r>
            <a:r>
              <a:rPr lang="en-US" baseline="0" dirty="0" smtClean="0"/>
              <a:t> …. </a:t>
            </a:r>
            <a:endParaRPr lang="en-US" dirty="0" smtClean="0"/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PL is disabled . </a:t>
            </a:r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Then we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untisipate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 Striatum disabled </a:t>
            </a:r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surpringly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u can do electricity out of striosomes </a:t>
            </a:r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decide to check HFNs </a:t>
            </a:r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They are down </a:t>
            </a:r>
          </a:p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sugget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that may be stress effects HFN more therefore even with lover Pl activity we still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ghave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more S activity because of lack of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feadfard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inhibition then we decide to test this </a:t>
            </a:r>
          </a:p>
        </p:txBody>
      </p:sp>
    </p:spTree>
    <p:extLst>
      <p:ext uri="{BB962C8B-B14F-4D97-AF65-F5344CB8AC3E}">
        <p14:creationId xmlns:p14="http://schemas.microsoft.com/office/powerpoint/2010/main" val="83657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aseline="0" dirty="0" smtClean="0"/>
              <a:t>Look for pairs </a:t>
            </a:r>
          </a:p>
          <a:p>
            <a:r>
              <a:rPr lang="en-US" baseline="0" dirty="0" smtClean="0"/>
              <a:t>Find </a:t>
            </a:r>
            <a:r>
              <a:rPr lang="en-US" baseline="0" dirty="0" err="1" smtClean="0"/>
              <a:t>functionaly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cionected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define FC as a pairs with high probability of Striosome burst follow PFC burst </a:t>
            </a:r>
          </a:p>
          <a:p>
            <a:r>
              <a:rPr lang="en-US" baseline="0" dirty="0" smtClean="0"/>
              <a:t>Then vice versa </a:t>
            </a:r>
          </a:p>
        </p:txBody>
      </p:sp>
      <p:sp>
        <p:nvSpPr>
          <p:cNvPr id="286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A1CEC9EF-AD32-4F48-B0F6-562E8B95170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747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aseline="0" dirty="0" smtClean="0"/>
              <a:t>Finally we want to find more direct evidence of pattern activation of  PFC-PL striosomal HFN circuit. We search for two activity patterns. A) PFC-PL activate first and HFN is active shorty thereafter and in the end striosomal neuron is inhibited. B) PFC-PL is active and striosomes are active after and HFN is active after striosomes or not active at all.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find a significantly more patterns of the first type in control animals. And we find much more of second pattern examples in a stressed animals. Again suggesting a shift of E-I balance toward excitation.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we decided to </a:t>
            </a:r>
            <a:r>
              <a:rPr lang="en-US" baseline="0" dirty="0" err="1" smtClean="0"/>
              <a:t>exsimine</a:t>
            </a:r>
            <a:r>
              <a:rPr lang="en-US" baseline="0" dirty="0" smtClean="0"/>
              <a:t> what is a most critical effect of stress on this circuit using modeling approach. </a:t>
            </a:r>
          </a:p>
          <a:p>
            <a:endParaRPr lang="en-US" baseline="0" dirty="0" smtClean="0"/>
          </a:p>
        </p:txBody>
      </p:sp>
      <p:sp>
        <p:nvSpPr>
          <p:cNvPr id="286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A1CEC9EF-AD32-4F48-B0F6-562E8B95170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21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4C96F-8CB1-5E4F-8B2F-AB9413C5676C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also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applay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optogenetic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styimulation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resque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effect of stress … </a:t>
            </a:r>
          </a:p>
          <a:p>
            <a:pPr eaLnBrk="1" hangingPunct="1"/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18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24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19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4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I start</a:t>
            </a:r>
            <a:r>
              <a:rPr lang="en-US" baseline="0" dirty="0" smtClean="0"/>
              <a:t> learn </a:t>
            </a:r>
            <a:r>
              <a:rPr lang="en-US" baseline="0" dirty="0" err="1" smtClean="0"/>
              <a:t>discion</a:t>
            </a:r>
            <a:r>
              <a:rPr lang="en-US" baseline="0" dirty="0" smtClean="0"/>
              <a:t> making as a person trained in computer science I ask my self what are critical brain regions that are involved in </a:t>
            </a:r>
            <a:r>
              <a:rPr lang="en-US" baseline="0" dirty="0" err="1" smtClean="0"/>
              <a:t>decion</a:t>
            </a:r>
            <a:r>
              <a:rPr lang="en-US" baseline="0" dirty="0" smtClean="0"/>
              <a:t> making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5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44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94C8-A8A4-7545-9C27-0F2EC98F8DE4}" type="slidenum">
              <a:rPr lang="en-US"/>
              <a:pPr/>
              <a:t>23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created</a:t>
            </a:r>
            <a:r>
              <a:rPr lang="en-US" baseline="0" dirty="0" smtClean="0"/>
              <a:t> a several model of the circuit using HH method. In our model 7 </a:t>
            </a:r>
            <a:r>
              <a:rPr lang="en-US" baseline="0" dirty="0" err="1" smtClean="0"/>
              <a:t>pl</a:t>
            </a:r>
            <a:r>
              <a:rPr lang="en-US" baseline="0" dirty="0" smtClean="0"/>
              <a:t> neurons were connected with one HFN and 3 striosomal neurons.  We develop 4 models of the after stress circuit. In witch we have only one assumption of the E-I shift. We also develop many possible control models that do not have E-I shift.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inputted to our models with measured PFC-PL activity from control and stressed rats. All models that have a E-I shift were capable to </a:t>
            </a:r>
            <a:r>
              <a:rPr lang="en-US" baseline="0" dirty="0" err="1" smtClean="0"/>
              <a:t>reprodse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exsperimintal</a:t>
            </a:r>
            <a:r>
              <a:rPr lang="en-US" baseline="0" dirty="0" smtClean="0"/>
              <a:t> obtained result- striosomal hyperactivity and delayed in task HFN activity. However model that not have a E-I shift fail to fully replicate this.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collectively conclude that chronic stress selectively effect a cost-benefit decision making via shift of E-I balance of </a:t>
            </a:r>
            <a:r>
              <a:rPr lang="en-US" baseline="0" dirty="0" err="1" smtClean="0"/>
              <a:t>cortico</a:t>
            </a:r>
            <a:r>
              <a:rPr lang="en-US" baseline="0" dirty="0" smtClean="0"/>
              <a:t>-striosomal circuit.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work has grate significance for other disorders that effect  decision making and striatal circuit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</a:t>
            </a:r>
            <a:r>
              <a:rPr lang="en-US" baseline="0" dirty="0" smtClean="0"/>
              <a:t> I am showing u </a:t>
            </a:r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dirty="0"/>
          </a:p>
        </p:txBody>
      </p:sp>
      <p:sp>
        <p:nvSpPr>
          <p:cNvPr id="264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B620A3FF-5F10-4DAD-9F26-1233DAF022C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53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demonstrate you how disorder like chronic stress shift dynamic </a:t>
            </a:r>
            <a:r>
              <a:rPr lang="en-US" baseline="0" dirty="0" err="1" smtClean="0"/>
              <a:t>corticostriosomal</a:t>
            </a:r>
            <a:r>
              <a:rPr lang="en-US" baseline="0" dirty="0" smtClean="0"/>
              <a:t> circuit and effect </a:t>
            </a:r>
            <a:r>
              <a:rPr lang="en-US" baseline="0" dirty="0" err="1" smtClean="0"/>
              <a:t>decion</a:t>
            </a:r>
            <a:r>
              <a:rPr lang="en-US" baseline="0" dirty="0" smtClean="0"/>
              <a:t> making similar to optogenetic </a:t>
            </a:r>
            <a:r>
              <a:rPr lang="en-US" baseline="0" dirty="0" err="1" smtClean="0"/>
              <a:t>ddisconection</a:t>
            </a:r>
            <a:r>
              <a:rPr lang="en-US" baseline="0" dirty="0" smtClean="0"/>
              <a:t> of PFC from Striatum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D39E-B652-6E4A-9E7C-54663AE2C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916" indent="-2915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024" indent="-2332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2434" indent="-2332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8844" indent="-2332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5253" indent="-233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1662" indent="-233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8072" indent="-233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4482" indent="-233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2DC7FD-16C5-324D-A8BF-D5E0DFF07B6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2871"/>
            <a:r>
              <a:rPr lang="en-US" dirty="0" smtClean="0">
                <a:ea typeface="ＭＳ Ｐゴシック" charset="0"/>
                <a:cs typeface="ＭＳ Ｐゴシック" charset="0"/>
              </a:rPr>
              <a:t>Offer ? Combination </a:t>
            </a:r>
          </a:p>
          <a:p>
            <a:pPr defTabSz="932871"/>
            <a:r>
              <a:rPr lang="en-US" dirty="0" smtClean="0">
                <a:ea typeface="ＭＳ Ｐゴシック" charset="0"/>
                <a:cs typeface="ＭＳ Ｐゴシック" charset="0"/>
              </a:rPr>
              <a:t>Year 1968</a:t>
            </a:r>
          </a:p>
        </p:txBody>
      </p:sp>
    </p:spTree>
    <p:extLst>
      <p:ext uri="{BB962C8B-B14F-4D97-AF65-F5344CB8AC3E}">
        <p14:creationId xmlns:p14="http://schemas.microsoft.com/office/powerpoint/2010/main" val="335399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701992" y="4420314"/>
            <a:ext cx="5615572" cy="41873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Transperent</a:t>
            </a:r>
            <a:r>
              <a:rPr lang="en-US" dirty="0" smtClean="0">
                <a:solidFill>
                  <a:srgbClr val="000000"/>
                </a:solidFill>
              </a:rPr>
              <a:t> background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3976484" y="8839163"/>
            <a:ext cx="3041599" cy="464930"/>
          </a:xfrm>
          <a:prstGeom prst="rect">
            <a:avLst/>
          </a:prstGeom>
        </p:spPr>
        <p:txBody>
          <a:bodyPr lIns="93287" tIns="46644" rIns="93287" bIns="46644" anchor="b"/>
          <a:lstStyle/>
          <a:p>
            <a:pPr algn="r">
              <a:lnSpc>
                <a:spcPct val="100000"/>
              </a:lnSpc>
            </a:pPr>
            <a:fld id="{B620A3FF-5F10-4DAD-9F26-1233DAF022C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03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623D7-3D91-B143-B6D7-844C44D282AB}" type="slidenum">
              <a:rPr lang="en-US"/>
              <a:pPr/>
              <a:t>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1)  explain unique subpopulations. </a:t>
            </a:r>
          </a:p>
          <a:p>
            <a:pPr eaLnBrk="1" hangingPunct="1"/>
            <a:r>
              <a:rPr lang="en-US" baseline="0" dirty="0" smtClean="0"/>
              <a:t>2) Explain maze </a:t>
            </a:r>
            <a:r>
              <a:rPr lang="en-US" baseline="0" dirty="0" err="1" smtClean="0"/>
              <a:t>Maze</a:t>
            </a:r>
            <a:r>
              <a:rPr lang="en-US" baseline="0" dirty="0" smtClean="0"/>
              <a:t> and space –time </a:t>
            </a:r>
          </a:p>
          <a:p>
            <a:pPr eaLnBrk="1" hangingPunct="1"/>
            <a:r>
              <a:rPr lang="en-US" baseline="0" dirty="0" smtClean="0"/>
              <a:t>3) Red is high activity.. </a:t>
            </a:r>
          </a:p>
          <a:p>
            <a:pPr eaLnBrk="1" hangingPunct="1"/>
            <a:r>
              <a:rPr lang="en-US" baseline="0" dirty="0" smtClean="0"/>
              <a:t>4) Interpret result- red in CB but green in in BB mean PLS Active during CBC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6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623D7-3D91-B143-B6D7-844C44D282AB}" type="slidenum">
              <a:rPr lang="en-US"/>
              <a:pPr/>
              <a:t>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623D7-3D91-B143-B6D7-844C44D282AB}" type="slidenum">
              <a:rPr lang="en-US"/>
              <a:pPr/>
              <a:t>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Show how they are complementary </a:t>
            </a:r>
          </a:p>
          <a:p>
            <a:pPr eaLnBrk="1" hangingPunct="1"/>
            <a:r>
              <a:rPr lang="en-US" dirty="0" smtClean="0"/>
              <a:t>Explain</a:t>
            </a:r>
            <a:r>
              <a:rPr lang="en-US" baseline="0" dirty="0" smtClean="0"/>
              <a:t> Question. And that don’t make any physiological sense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96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7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6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9AE3-1494-7041-B521-011A20915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60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06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96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05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98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3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09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52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D090-8CD8-4086-A52C-DB075D35F930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481B-7ADE-49D6-9672-2381C6FAA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04800" y="1447800"/>
            <a:ext cx="8726160" cy="2199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1" dirty="0" smtClean="0"/>
              <a:t>Excitation-Inhibition Balance of </a:t>
            </a:r>
            <a:r>
              <a:rPr lang="en-US" sz="4400" b="1" dirty="0" err="1" smtClean="0"/>
              <a:t>Cortico</a:t>
            </a:r>
            <a:r>
              <a:rPr lang="en-US" sz="4400" b="1" dirty="0" smtClean="0"/>
              <a:t>-Striosomal </a:t>
            </a:r>
            <a:r>
              <a:rPr lang="en-US" sz="4400" b="1" dirty="0"/>
              <a:t>Circuit is Critical for Regulation </a:t>
            </a:r>
            <a:r>
              <a:rPr lang="en-US" sz="4400" b="1" dirty="0" smtClean="0"/>
              <a:t>of Normal and Aberrant Decision-Making</a:t>
            </a:r>
            <a:r>
              <a:rPr lang="en-US" sz="4400" b="1" dirty="0"/>
              <a:t> </a:t>
            </a:r>
            <a:endParaRPr lang="en-US" sz="4400" dirty="0"/>
          </a:p>
        </p:txBody>
      </p:sp>
      <p:pic>
        <p:nvPicPr>
          <p:cNvPr id="177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6640" y="120600"/>
            <a:ext cx="2164320" cy="88884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20" y="120600"/>
            <a:ext cx="2353680" cy="724320"/>
          </a:xfrm>
          <a:prstGeom prst="rect">
            <a:avLst/>
          </a:prstGeom>
          <a:ln w="9360"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" y="385425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Alexander Friedman and Sabrina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Drammis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McGovern Institute for Brain Research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Massachusetts Institute of Technology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0160" y="5987850"/>
            <a:ext cx="2590800" cy="723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March 5, 2018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92608" y="76200"/>
            <a:ext cx="8546592" cy="1569660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sz="3200" b="1" dirty="0" smtClean="0">
                <a:latin typeface="Arial Narrow" charset="0"/>
              </a:rPr>
              <a:t>Striatal High-Firing Neurons Have Burst-like Activity Patterns During the Runs That Mimic the Cortical PFC-PLs Patterns</a:t>
            </a:r>
            <a:endParaRPr lang="en-US" sz="3200" b="1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63"/>
          <a:stretch/>
        </p:blipFill>
        <p:spPr>
          <a:xfrm>
            <a:off x="0" y="1936653"/>
            <a:ext cx="6117800" cy="263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263" y="1645724"/>
            <a:ext cx="3084737" cy="3469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6396335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(2015)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0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92680" y="73080"/>
            <a:ext cx="877500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Arial Narrow"/>
                <a:ea typeface="DejaVu Sans"/>
              </a:rPr>
              <a:t>High Firing Interneurons are Inhibiting  Striosomal Neurons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439025" cy="49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/>
          <p:cNvSpPr/>
          <p:nvPr/>
        </p:nvSpPr>
        <p:spPr>
          <a:xfrm rot="948958">
            <a:off x="3311110" y="998280"/>
            <a:ext cx="6143906" cy="2642643"/>
          </a:xfrm>
          <a:custGeom>
            <a:avLst/>
            <a:gdLst>
              <a:gd name="connsiteX0" fmla="*/ 0 w 7379029"/>
              <a:gd name="connsiteY0" fmla="*/ 3364787 h 6729573"/>
              <a:gd name="connsiteX1" fmla="*/ 3689515 w 7379029"/>
              <a:gd name="connsiteY1" fmla="*/ 0 h 6729573"/>
              <a:gd name="connsiteX2" fmla="*/ 7379030 w 7379029"/>
              <a:gd name="connsiteY2" fmla="*/ 3364787 h 6729573"/>
              <a:gd name="connsiteX3" fmla="*/ 5696636 w 7379029"/>
              <a:gd name="connsiteY3" fmla="*/ 3364787 h 6729573"/>
              <a:gd name="connsiteX4" fmla="*/ 3689515 w 7379029"/>
              <a:gd name="connsiteY4" fmla="*/ 1682394 h 6729573"/>
              <a:gd name="connsiteX5" fmla="*/ 1682394 w 7379029"/>
              <a:gd name="connsiteY5" fmla="*/ 3364787 h 6729573"/>
              <a:gd name="connsiteX6" fmla="*/ 0 w 7379029"/>
              <a:gd name="connsiteY6" fmla="*/ 3364787 h 6729573"/>
              <a:gd name="connsiteX0" fmla="*/ 0 w 7379030"/>
              <a:gd name="connsiteY0" fmla="*/ 3364787 h 3606800"/>
              <a:gd name="connsiteX1" fmla="*/ 3689515 w 7379030"/>
              <a:gd name="connsiteY1" fmla="*/ 0 h 3606800"/>
              <a:gd name="connsiteX2" fmla="*/ 7379030 w 7379030"/>
              <a:gd name="connsiteY2" fmla="*/ 3364787 h 3606800"/>
              <a:gd name="connsiteX3" fmla="*/ 5696636 w 7379030"/>
              <a:gd name="connsiteY3" fmla="*/ 3364787 h 3606800"/>
              <a:gd name="connsiteX4" fmla="*/ 3689515 w 7379030"/>
              <a:gd name="connsiteY4" fmla="*/ 1682394 h 3606800"/>
              <a:gd name="connsiteX5" fmla="*/ 1682394 w 7379030"/>
              <a:gd name="connsiteY5" fmla="*/ 3364787 h 3606800"/>
              <a:gd name="connsiteX6" fmla="*/ 0 w 7379030"/>
              <a:gd name="connsiteY6" fmla="*/ 3364787 h 3606800"/>
              <a:gd name="connsiteX0" fmla="*/ 24974 w 7404004"/>
              <a:gd name="connsiteY0" fmla="*/ 3364787 h 3606800"/>
              <a:gd name="connsiteX1" fmla="*/ 3714489 w 7404004"/>
              <a:gd name="connsiteY1" fmla="*/ 0 h 3606800"/>
              <a:gd name="connsiteX2" fmla="*/ 7404004 w 7404004"/>
              <a:gd name="connsiteY2" fmla="*/ 3364787 h 3606800"/>
              <a:gd name="connsiteX3" fmla="*/ 5721610 w 7404004"/>
              <a:gd name="connsiteY3" fmla="*/ 3364787 h 3606800"/>
              <a:gd name="connsiteX4" fmla="*/ 3714489 w 7404004"/>
              <a:gd name="connsiteY4" fmla="*/ 1682394 h 3606800"/>
              <a:gd name="connsiteX5" fmla="*/ 1707368 w 7404004"/>
              <a:gd name="connsiteY5" fmla="*/ 3364787 h 3606800"/>
              <a:gd name="connsiteX6" fmla="*/ 24974 w 7404004"/>
              <a:gd name="connsiteY6" fmla="*/ 3364787 h 3606800"/>
              <a:gd name="connsiteX0" fmla="*/ 24974 w 7404004"/>
              <a:gd name="connsiteY0" fmla="*/ 3364787 h 3559479"/>
              <a:gd name="connsiteX1" fmla="*/ 3714489 w 7404004"/>
              <a:gd name="connsiteY1" fmla="*/ 0 h 3559479"/>
              <a:gd name="connsiteX2" fmla="*/ 7404004 w 7404004"/>
              <a:gd name="connsiteY2" fmla="*/ 3364787 h 3559479"/>
              <a:gd name="connsiteX3" fmla="*/ 5721610 w 7404004"/>
              <a:gd name="connsiteY3" fmla="*/ 3364787 h 3559479"/>
              <a:gd name="connsiteX4" fmla="*/ 3714489 w 7404004"/>
              <a:gd name="connsiteY4" fmla="*/ 1682394 h 3559479"/>
              <a:gd name="connsiteX5" fmla="*/ 1676545 w 7404004"/>
              <a:gd name="connsiteY5" fmla="*/ 3138755 h 3559479"/>
              <a:gd name="connsiteX6" fmla="*/ 24974 w 7404004"/>
              <a:gd name="connsiteY6" fmla="*/ 3364787 h 3559479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577910"/>
              <a:gd name="connsiteX1" fmla="*/ 3714489 w 7404004"/>
              <a:gd name="connsiteY1" fmla="*/ 0 h 3577910"/>
              <a:gd name="connsiteX2" fmla="*/ 7404004 w 7404004"/>
              <a:gd name="connsiteY2" fmla="*/ 3364787 h 3577910"/>
              <a:gd name="connsiteX3" fmla="*/ 5721610 w 7404004"/>
              <a:gd name="connsiteY3" fmla="*/ 3364787 h 3577910"/>
              <a:gd name="connsiteX4" fmla="*/ 3714489 w 7404004"/>
              <a:gd name="connsiteY4" fmla="*/ 1682394 h 3577910"/>
              <a:gd name="connsiteX5" fmla="*/ 1594352 w 7404004"/>
              <a:gd name="connsiteY5" fmla="*/ 2984642 h 3577910"/>
              <a:gd name="connsiteX6" fmla="*/ 24974 w 7404004"/>
              <a:gd name="connsiteY6" fmla="*/ 3364787 h 3577910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46351"/>
              <a:gd name="connsiteX1" fmla="*/ 3714489 w 7468288"/>
              <a:gd name="connsiteY1" fmla="*/ 0 h 3646351"/>
              <a:gd name="connsiteX2" fmla="*/ 7404004 w 7468288"/>
              <a:gd name="connsiteY2" fmla="*/ 3364787 h 3646351"/>
              <a:gd name="connsiteX3" fmla="*/ 5721610 w 7468288"/>
              <a:gd name="connsiteY3" fmla="*/ 3364787 h 3646351"/>
              <a:gd name="connsiteX4" fmla="*/ 3714489 w 7468288"/>
              <a:gd name="connsiteY4" fmla="*/ 1682394 h 3646351"/>
              <a:gd name="connsiteX5" fmla="*/ 1594352 w 7468288"/>
              <a:gd name="connsiteY5" fmla="*/ 2984642 h 3646351"/>
              <a:gd name="connsiteX6" fmla="*/ 24974 w 7468288"/>
              <a:gd name="connsiteY6" fmla="*/ 3364787 h 3646351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8288" h="3629427">
                <a:moveTo>
                  <a:pt x="24974" y="3364787"/>
                </a:moveTo>
                <a:cubicBezTo>
                  <a:pt x="-242154" y="1516740"/>
                  <a:pt x="1676826" y="0"/>
                  <a:pt x="3714489" y="0"/>
                </a:cubicBezTo>
                <a:cubicBezTo>
                  <a:pt x="5752152" y="0"/>
                  <a:pt x="7866341" y="1845514"/>
                  <a:pt x="7404004" y="3364787"/>
                </a:cubicBezTo>
                <a:cubicBezTo>
                  <a:pt x="6802109" y="3857947"/>
                  <a:pt x="6652279" y="3539446"/>
                  <a:pt x="6019561" y="2922998"/>
                </a:cubicBezTo>
                <a:cubicBezTo>
                  <a:pt x="5146257" y="2137676"/>
                  <a:pt x="4822991" y="1682394"/>
                  <a:pt x="3714489" y="1682394"/>
                </a:cubicBezTo>
                <a:cubicBezTo>
                  <a:pt x="2605987" y="1682394"/>
                  <a:pt x="2375189" y="2199320"/>
                  <a:pt x="1594352" y="2984642"/>
                </a:cubicBezTo>
                <a:cubicBezTo>
                  <a:pt x="1002731" y="3529173"/>
                  <a:pt x="133709" y="3909317"/>
                  <a:pt x="24974" y="33647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160045" y="89535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445795" y="89535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4331495" y="483505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8826" y="489220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92902" y="3053289"/>
            <a:ext cx="3674123" cy="269715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9483" y="1491961"/>
            <a:ext cx="207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Medial 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Prefrontal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Cortex</a:t>
            </a:r>
          </a:p>
        </p:txBody>
      </p:sp>
      <p:sp>
        <p:nvSpPr>
          <p:cNvPr id="30" name="Oval 29"/>
          <p:cNvSpPr/>
          <p:nvPr/>
        </p:nvSpPr>
        <p:spPr>
          <a:xfrm>
            <a:off x="3582483" y="3741358"/>
            <a:ext cx="606664" cy="1404056"/>
          </a:xfrm>
          <a:custGeom>
            <a:avLst/>
            <a:gdLst>
              <a:gd name="connsiteX0" fmla="*/ 0 w 1346200"/>
              <a:gd name="connsiteY0" fmla="*/ 1011238 h 2022475"/>
              <a:gd name="connsiteX1" fmla="*/ 673100 w 1346200"/>
              <a:gd name="connsiteY1" fmla="*/ 0 h 2022475"/>
              <a:gd name="connsiteX2" fmla="*/ 1346200 w 1346200"/>
              <a:gd name="connsiteY2" fmla="*/ 1011238 h 2022475"/>
              <a:gd name="connsiteX3" fmla="*/ 673100 w 1346200"/>
              <a:gd name="connsiteY3" fmla="*/ 2022476 h 2022475"/>
              <a:gd name="connsiteX4" fmla="*/ 0 w 1346200"/>
              <a:gd name="connsiteY4" fmla="*/ 1011238 h 2022475"/>
              <a:gd name="connsiteX0" fmla="*/ 0 w 1346200"/>
              <a:gd name="connsiteY0" fmla="*/ 1354138 h 2365376"/>
              <a:gd name="connsiteX1" fmla="*/ 673100 w 1346200"/>
              <a:gd name="connsiteY1" fmla="*/ 0 h 2365376"/>
              <a:gd name="connsiteX2" fmla="*/ 1346200 w 1346200"/>
              <a:gd name="connsiteY2" fmla="*/ 1354138 h 2365376"/>
              <a:gd name="connsiteX3" fmla="*/ 673100 w 1346200"/>
              <a:gd name="connsiteY3" fmla="*/ 2365376 h 2365376"/>
              <a:gd name="connsiteX4" fmla="*/ 0 w 1346200"/>
              <a:gd name="connsiteY4" fmla="*/ 1354138 h 2365376"/>
              <a:gd name="connsiteX0" fmla="*/ 81 w 1346281"/>
              <a:gd name="connsiteY0" fmla="*/ 1354138 h 2571751"/>
              <a:gd name="connsiteX1" fmla="*/ 673181 w 1346281"/>
              <a:gd name="connsiteY1" fmla="*/ 0 h 2571751"/>
              <a:gd name="connsiteX2" fmla="*/ 1346281 w 1346281"/>
              <a:gd name="connsiteY2" fmla="*/ 1354138 h 2571751"/>
              <a:gd name="connsiteX3" fmla="*/ 708106 w 1346281"/>
              <a:gd name="connsiteY3" fmla="*/ 2571751 h 2571751"/>
              <a:gd name="connsiteX4" fmla="*/ 81 w 1346281"/>
              <a:gd name="connsiteY4" fmla="*/ 1354138 h 2571751"/>
              <a:gd name="connsiteX0" fmla="*/ 177315 w 691665"/>
              <a:gd name="connsiteY0" fmla="*/ 1328752 h 2571785"/>
              <a:gd name="connsiteX1" fmla="*/ 18565 w 691665"/>
              <a:gd name="connsiteY1" fmla="*/ 14 h 2571785"/>
              <a:gd name="connsiteX2" fmla="*/ 691665 w 691665"/>
              <a:gd name="connsiteY2" fmla="*/ 1354152 h 2571785"/>
              <a:gd name="connsiteX3" fmla="*/ 53490 w 691665"/>
              <a:gd name="connsiteY3" fmla="*/ 2571765 h 2571785"/>
              <a:gd name="connsiteX4" fmla="*/ 177315 w 691665"/>
              <a:gd name="connsiteY4" fmla="*/ 1328752 h 2571785"/>
              <a:gd name="connsiteX0" fmla="*/ 177284 w 691634"/>
              <a:gd name="connsiteY0" fmla="*/ 1328752 h 2632108"/>
              <a:gd name="connsiteX1" fmla="*/ 18534 w 691634"/>
              <a:gd name="connsiteY1" fmla="*/ 14 h 2632108"/>
              <a:gd name="connsiteX2" fmla="*/ 691634 w 691634"/>
              <a:gd name="connsiteY2" fmla="*/ 1354152 h 2632108"/>
              <a:gd name="connsiteX3" fmla="*/ 50284 w 691634"/>
              <a:gd name="connsiteY3" fmla="*/ 2632090 h 2632108"/>
              <a:gd name="connsiteX4" fmla="*/ 177284 w 691634"/>
              <a:gd name="connsiteY4" fmla="*/ 1328752 h 2632108"/>
              <a:gd name="connsiteX0" fmla="*/ 221611 w 735961"/>
              <a:gd name="connsiteY0" fmla="*/ 1328752 h 2646823"/>
              <a:gd name="connsiteX1" fmla="*/ 62861 w 735961"/>
              <a:gd name="connsiteY1" fmla="*/ 14 h 2646823"/>
              <a:gd name="connsiteX2" fmla="*/ 735961 w 735961"/>
              <a:gd name="connsiteY2" fmla="*/ 1354152 h 2646823"/>
              <a:gd name="connsiteX3" fmla="*/ 94611 w 735961"/>
              <a:gd name="connsiteY3" fmla="*/ 2632090 h 2646823"/>
              <a:gd name="connsiteX4" fmla="*/ 221611 w 735961"/>
              <a:gd name="connsiteY4" fmla="*/ 1328752 h 2646823"/>
              <a:gd name="connsiteX0" fmla="*/ 238106 w 752456"/>
              <a:gd name="connsiteY0" fmla="*/ 1342593 h 2660664"/>
              <a:gd name="connsiteX1" fmla="*/ 79356 w 752456"/>
              <a:gd name="connsiteY1" fmla="*/ 13855 h 2660664"/>
              <a:gd name="connsiteX2" fmla="*/ 752456 w 752456"/>
              <a:gd name="connsiteY2" fmla="*/ 1367993 h 2660664"/>
              <a:gd name="connsiteX3" fmla="*/ 111106 w 752456"/>
              <a:gd name="connsiteY3" fmla="*/ 2645931 h 2660664"/>
              <a:gd name="connsiteX4" fmla="*/ 238106 w 752456"/>
              <a:gd name="connsiteY4" fmla="*/ 1342593 h 26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56" h="2660664">
                <a:moveTo>
                  <a:pt x="238106" y="1342593"/>
                </a:moveTo>
                <a:cubicBezTo>
                  <a:pt x="232814" y="903914"/>
                  <a:pt x="-165119" y="152497"/>
                  <a:pt x="79356" y="13855"/>
                </a:cubicBezTo>
                <a:cubicBezTo>
                  <a:pt x="323831" y="-124787"/>
                  <a:pt x="752456" y="809502"/>
                  <a:pt x="752456" y="1367993"/>
                </a:cubicBezTo>
                <a:cubicBezTo>
                  <a:pt x="752456" y="1926484"/>
                  <a:pt x="384156" y="2783514"/>
                  <a:pt x="111106" y="2645931"/>
                </a:cubicBezTo>
                <a:cubicBezTo>
                  <a:pt x="-161944" y="2508348"/>
                  <a:pt x="243398" y="1781272"/>
                  <a:pt x="238106" y="13425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39844" y="3743647"/>
            <a:ext cx="469310" cy="4693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21437" y="2375743"/>
            <a:ext cx="266507" cy="1354022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77412" y="3627572"/>
            <a:ext cx="1341648" cy="154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51002" y="4106809"/>
            <a:ext cx="16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Dorsomedial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Striatum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835891" y="4133692"/>
            <a:ext cx="664169" cy="179703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3106" y="4259702"/>
            <a:ext cx="71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SPN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2785" y="3797101"/>
            <a:ext cx="72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HFN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44" name="Left Arrow 43"/>
          <p:cNvSpPr/>
          <p:nvPr/>
        </p:nvSpPr>
        <p:spPr>
          <a:xfrm rot="10800000">
            <a:off x="7269302" y="4686448"/>
            <a:ext cx="1323020" cy="205754"/>
          </a:xfrm>
          <a:prstGeom prst="leftArrow">
            <a:avLst>
              <a:gd name="adj1" fmla="val 50000"/>
              <a:gd name="adj2" fmla="val 1053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7888" y="4383138"/>
            <a:ext cx="225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Excitation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0738" y="5057333"/>
            <a:ext cx="225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Inhibition</a:t>
            </a:r>
          </a:p>
        </p:txBody>
      </p:sp>
      <p:sp>
        <p:nvSpPr>
          <p:cNvPr id="48" name="Left Arrow 47"/>
          <p:cNvSpPr/>
          <p:nvPr/>
        </p:nvSpPr>
        <p:spPr>
          <a:xfrm rot="10800000">
            <a:off x="7269025" y="5368792"/>
            <a:ext cx="1323020" cy="205754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t="28226" r="49824" b="2883"/>
          <a:stretch/>
        </p:blipFill>
        <p:spPr>
          <a:xfrm>
            <a:off x="161488" y="1726050"/>
            <a:ext cx="2858881" cy="1766288"/>
          </a:xfrm>
          <a:prstGeom prst="rect">
            <a:avLst/>
          </a:prstGeom>
        </p:spPr>
      </p:pic>
      <p:sp>
        <p:nvSpPr>
          <p:cNvPr id="55" name="Down Arrow 32"/>
          <p:cNvSpPr/>
          <p:nvPr/>
        </p:nvSpPr>
        <p:spPr>
          <a:xfrm>
            <a:off x="3534797" y="2409325"/>
            <a:ext cx="266047" cy="1320440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444182">
            <a:off x="1189326" y="2801782"/>
            <a:ext cx="784956" cy="78446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608" h="104594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46608" y="37995"/>
                </a:lnTo>
                <a:lnTo>
                  <a:pt x="910945" y="104594"/>
                </a:lnTo>
                <a:lnTo>
                  <a:pt x="910945" y="71657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ight Arrow 2"/>
          <p:cNvSpPr/>
          <p:nvPr/>
        </p:nvSpPr>
        <p:spPr>
          <a:xfrm rot="1071939">
            <a:off x="1987348" y="2763286"/>
            <a:ext cx="756698" cy="85451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  <a:gd name="connsiteX0" fmla="*/ 0 w 1046608"/>
              <a:gd name="connsiteY0" fmla="*/ 23333 h 115109"/>
              <a:gd name="connsiteX1" fmla="*/ 897474 w 1046608"/>
              <a:gd name="connsiteY1" fmla="*/ 34710 h 115109"/>
              <a:gd name="connsiteX2" fmla="*/ 844281 w 1046608"/>
              <a:gd name="connsiteY2" fmla="*/ 0 h 115109"/>
              <a:gd name="connsiteX3" fmla="*/ 1046608 w 1046608"/>
              <a:gd name="connsiteY3" fmla="*/ 37995 h 115109"/>
              <a:gd name="connsiteX4" fmla="*/ 855310 w 1046608"/>
              <a:gd name="connsiteY4" fmla="*/ 115109 h 115109"/>
              <a:gd name="connsiteX5" fmla="*/ 910945 w 1046608"/>
              <a:gd name="connsiteY5" fmla="*/ 71657 h 115109"/>
              <a:gd name="connsiteX6" fmla="*/ 0 w 1046608"/>
              <a:gd name="connsiteY6" fmla="*/ 89206 h 115109"/>
              <a:gd name="connsiteX7" fmla="*/ 0 w 1046608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910945 w 1052705"/>
              <a:gd name="connsiteY5" fmla="*/ 71657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893148 w 1052705"/>
              <a:gd name="connsiteY5" fmla="*/ 70483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3935"/>
              <a:gd name="connsiteX1" fmla="*/ 897474 w 1052705"/>
              <a:gd name="connsiteY1" fmla="*/ 34710 h 113935"/>
              <a:gd name="connsiteX2" fmla="*/ 844281 w 1052705"/>
              <a:gd name="connsiteY2" fmla="*/ 0 h 113935"/>
              <a:gd name="connsiteX3" fmla="*/ 1052705 w 1052705"/>
              <a:gd name="connsiteY3" fmla="*/ 56126 h 113935"/>
              <a:gd name="connsiteX4" fmla="*/ 837512 w 1052705"/>
              <a:gd name="connsiteY4" fmla="*/ 113935 h 113935"/>
              <a:gd name="connsiteX5" fmla="*/ 893148 w 1052705"/>
              <a:gd name="connsiteY5" fmla="*/ 70483 h 113935"/>
              <a:gd name="connsiteX6" fmla="*/ 0 w 1052705"/>
              <a:gd name="connsiteY6" fmla="*/ 89206 h 113935"/>
              <a:gd name="connsiteX7" fmla="*/ 0 w 1052705"/>
              <a:gd name="connsiteY7" fmla="*/ 23333 h 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705" h="113935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52705" y="56126"/>
                </a:lnTo>
                <a:lnTo>
                  <a:pt x="837512" y="113935"/>
                </a:lnTo>
                <a:lnTo>
                  <a:pt x="893148" y="70483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292679" y="73080"/>
            <a:ext cx="8818269" cy="7171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>
                <a:latin typeface="Arial Narrow" panose="020B0606020202030204" pitchFamily="34" charset="0"/>
              </a:rPr>
              <a:t>Feed Forward Inhibition of </a:t>
            </a:r>
            <a:r>
              <a:rPr lang="en-US" sz="3200" b="1" dirty="0" err="1">
                <a:latin typeface="Arial Narrow" panose="020B0606020202030204" pitchFamily="34" charset="0"/>
              </a:rPr>
              <a:t>Cortico</a:t>
            </a:r>
            <a:r>
              <a:rPr lang="en-US" sz="3200" b="1" dirty="0">
                <a:latin typeface="Arial Narrow" panose="020B0606020202030204" pitchFamily="34" charset="0"/>
              </a:rPr>
              <a:t>-Striosomal Circuit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31191" y="6460382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(2015)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773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10" grpId="0" animBg="1"/>
      <p:bldP spid="55" grpId="0" animBg="1"/>
      <p:bldP spid="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92680" y="73080"/>
            <a:ext cx="862236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Chronic Stress Causes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Abnormal Evaluation 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of Cost-Benefit</a:t>
            </a: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  <a:ea typeface="DejaVu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8226" r="49824" b="2883"/>
          <a:stretch/>
        </p:blipFill>
        <p:spPr>
          <a:xfrm>
            <a:off x="15754" y="4876378"/>
            <a:ext cx="2858881" cy="1766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103" y="4404471"/>
            <a:ext cx="1845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  <a:ea typeface="Arial" charset="0"/>
                <a:cs typeface="Arial" charset="0"/>
              </a:rPr>
              <a:t>NORMAL</a:t>
            </a:r>
          </a:p>
        </p:txBody>
      </p:sp>
      <p:sp>
        <p:nvSpPr>
          <p:cNvPr id="14" name="Right Arrow 2"/>
          <p:cNvSpPr/>
          <p:nvPr/>
        </p:nvSpPr>
        <p:spPr>
          <a:xfrm rot="1071939">
            <a:off x="1899733" y="5901187"/>
            <a:ext cx="702130" cy="149536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  <a:gd name="connsiteX0" fmla="*/ 0 w 1046608"/>
              <a:gd name="connsiteY0" fmla="*/ 23333 h 115109"/>
              <a:gd name="connsiteX1" fmla="*/ 897474 w 1046608"/>
              <a:gd name="connsiteY1" fmla="*/ 34710 h 115109"/>
              <a:gd name="connsiteX2" fmla="*/ 844281 w 1046608"/>
              <a:gd name="connsiteY2" fmla="*/ 0 h 115109"/>
              <a:gd name="connsiteX3" fmla="*/ 1046608 w 1046608"/>
              <a:gd name="connsiteY3" fmla="*/ 37995 h 115109"/>
              <a:gd name="connsiteX4" fmla="*/ 855310 w 1046608"/>
              <a:gd name="connsiteY4" fmla="*/ 115109 h 115109"/>
              <a:gd name="connsiteX5" fmla="*/ 910945 w 1046608"/>
              <a:gd name="connsiteY5" fmla="*/ 71657 h 115109"/>
              <a:gd name="connsiteX6" fmla="*/ 0 w 1046608"/>
              <a:gd name="connsiteY6" fmla="*/ 89206 h 115109"/>
              <a:gd name="connsiteX7" fmla="*/ 0 w 1046608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910945 w 1052705"/>
              <a:gd name="connsiteY5" fmla="*/ 71657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893148 w 1052705"/>
              <a:gd name="connsiteY5" fmla="*/ 70483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3935"/>
              <a:gd name="connsiteX1" fmla="*/ 897474 w 1052705"/>
              <a:gd name="connsiteY1" fmla="*/ 34710 h 113935"/>
              <a:gd name="connsiteX2" fmla="*/ 844281 w 1052705"/>
              <a:gd name="connsiteY2" fmla="*/ 0 h 113935"/>
              <a:gd name="connsiteX3" fmla="*/ 1052705 w 1052705"/>
              <a:gd name="connsiteY3" fmla="*/ 56126 h 113935"/>
              <a:gd name="connsiteX4" fmla="*/ 837512 w 1052705"/>
              <a:gd name="connsiteY4" fmla="*/ 113935 h 113935"/>
              <a:gd name="connsiteX5" fmla="*/ 893148 w 1052705"/>
              <a:gd name="connsiteY5" fmla="*/ 70483 h 113935"/>
              <a:gd name="connsiteX6" fmla="*/ 0 w 1052705"/>
              <a:gd name="connsiteY6" fmla="*/ 89206 h 113935"/>
              <a:gd name="connsiteX7" fmla="*/ 0 w 1052705"/>
              <a:gd name="connsiteY7" fmla="*/ 23333 h 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705" h="113935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52705" y="56126"/>
                </a:lnTo>
                <a:lnTo>
                  <a:pt x="837512" y="113935"/>
                </a:lnTo>
                <a:lnTo>
                  <a:pt x="893148" y="70483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8226" r="49824" b="2883"/>
          <a:stretch/>
        </p:blipFill>
        <p:spPr>
          <a:xfrm>
            <a:off x="4191000" y="5091712"/>
            <a:ext cx="2858881" cy="1766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57538" y="4404471"/>
            <a:ext cx="2746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  <a:ea typeface="Arial" charset="0"/>
                <a:cs typeface="Arial" charset="0"/>
              </a:rPr>
              <a:t>STRESSED</a:t>
            </a:r>
          </a:p>
        </p:txBody>
      </p:sp>
      <p:sp>
        <p:nvSpPr>
          <p:cNvPr id="17" name="Right Arrow 2"/>
          <p:cNvSpPr/>
          <p:nvPr/>
        </p:nvSpPr>
        <p:spPr>
          <a:xfrm rot="11875283">
            <a:off x="5488814" y="5787810"/>
            <a:ext cx="508708" cy="225007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  <a:gd name="connsiteX0" fmla="*/ 0 w 1046608"/>
              <a:gd name="connsiteY0" fmla="*/ 23333 h 115109"/>
              <a:gd name="connsiteX1" fmla="*/ 897474 w 1046608"/>
              <a:gd name="connsiteY1" fmla="*/ 34710 h 115109"/>
              <a:gd name="connsiteX2" fmla="*/ 844281 w 1046608"/>
              <a:gd name="connsiteY2" fmla="*/ 0 h 115109"/>
              <a:gd name="connsiteX3" fmla="*/ 1046608 w 1046608"/>
              <a:gd name="connsiteY3" fmla="*/ 37995 h 115109"/>
              <a:gd name="connsiteX4" fmla="*/ 855310 w 1046608"/>
              <a:gd name="connsiteY4" fmla="*/ 115109 h 115109"/>
              <a:gd name="connsiteX5" fmla="*/ 910945 w 1046608"/>
              <a:gd name="connsiteY5" fmla="*/ 71657 h 115109"/>
              <a:gd name="connsiteX6" fmla="*/ 0 w 1046608"/>
              <a:gd name="connsiteY6" fmla="*/ 89206 h 115109"/>
              <a:gd name="connsiteX7" fmla="*/ 0 w 1046608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910945 w 1052705"/>
              <a:gd name="connsiteY5" fmla="*/ 71657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893148 w 1052705"/>
              <a:gd name="connsiteY5" fmla="*/ 70483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3935"/>
              <a:gd name="connsiteX1" fmla="*/ 897474 w 1052705"/>
              <a:gd name="connsiteY1" fmla="*/ 34710 h 113935"/>
              <a:gd name="connsiteX2" fmla="*/ 844281 w 1052705"/>
              <a:gd name="connsiteY2" fmla="*/ 0 h 113935"/>
              <a:gd name="connsiteX3" fmla="*/ 1052705 w 1052705"/>
              <a:gd name="connsiteY3" fmla="*/ 56126 h 113935"/>
              <a:gd name="connsiteX4" fmla="*/ 837512 w 1052705"/>
              <a:gd name="connsiteY4" fmla="*/ 113935 h 113935"/>
              <a:gd name="connsiteX5" fmla="*/ 893148 w 1052705"/>
              <a:gd name="connsiteY5" fmla="*/ 70483 h 113935"/>
              <a:gd name="connsiteX6" fmla="*/ 0 w 1052705"/>
              <a:gd name="connsiteY6" fmla="*/ 89206 h 113935"/>
              <a:gd name="connsiteX7" fmla="*/ 0 w 1052705"/>
              <a:gd name="connsiteY7" fmla="*/ 23333 h 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705" h="113935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52705" y="56126"/>
                </a:lnTo>
                <a:lnTo>
                  <a:pt x="837512" y="113935"/>
                </a:lnTo>
                <a:lnTo>
                  <a:pt x="893148" y="70483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ight Arrow 2"/>
          <p:cNvSpPr/>
          <p:nvPr/>
        </p:nvSpPr>
        <p:spPr>
          <a:xfrm rot="20444182">
            <a:off x="5108528" y="6155487"/>
            <a:ext cx="918677" cy="174865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608" h="104594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46608" y="37995"/>
                </a:lnTo>
                <a:lnTo>
                  <a:pt x="910945" y="104594"/>
                </a:lnTo>
                <a:lnTo>
                  <a:pt x="910945" y="71657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0" descr="c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433" y="1195419"/>
            <a:ext cx="2175097" cy="1928781"/>
          </a:xfrm>
          <a:prstGeom prst="rect">
            <a:avLst/>
          </a:prstGeom>
        </p:spPr>
      </p:pic>
      <p:pic>
        <p:nvPicPr>
          <p:cNvPr id="23" name="Picture 22" descr="BB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8549" y="1080310"/>
            <a:ext cx="2111891" cy="19895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18192" y="743182"/>
            <a:ext cx="3236694" cy="3330409"/>
            <a:chOff x="5918192" y="743182"/>
            <a:chExt cx="3236694" cy="33304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02"/>
            <a:stretch/>
          </p:blipFill>
          <p:spPr>
            <a:xfrm>
              <a:off x="5918192" y="743182"/>
              <a:ext cx="1162921" cy="33304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57" t="19620" b="51911"/>
            <a:stretch/>
          </p:blipFill>
          <p:spPr>
            <a:xfrm>
              <a:off x="7932592" y="793144"/>
              <a:ext cx="1222294" cy="948133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9"/>
          <a:stretch/>
        </p:blipFill>
        <p:spPr>
          <a:xfrm>
            <a:off x="5918192" y="743182"/>
            <a:ext cx="2130743" cy="3330409"/>
          </a:xfrm>
          <a:prstGeom prst="rect">
            <a:avLst/>
          </a:prstGeom>
        </p:spPr>
      </p:pic>
      <p:sp>
        <p:nvSpPr>
          <p:cNvPr id="13" name="Right Arrow 2"/>
          <p:cNvSpPr/>
          <p:nvPr/>
        </p:nvSpPr>
        <p:spPr>
          <a:xfrm rot="20444182">
            <a:off x="927595" y="5877549"/>
            <a:ext cx="1019561" cy="201335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608" h="104594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46608" y="37995"/>
                </a:lnTo>
                <a:lnTo>
                  <a:pt x="910945" y="104594"/>
                </a:lnTo>
                <a:lnTo>
                  <a:pt x="910945" y="71657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18192" y="6468183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(2017)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  <p:bldP spid="17" grpId="0" animBg="1"/>
      <p:bldP spid="1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/>
          <p:cNvSpPr/>
          <p:nvPr/>
        </p:nvSpPr>
        <p:spPr>
          <a:xfrm rot="948958">
            <a:off x="3624725" y="598510"/>
            <a:ext cx="4915337" cy="1583321"/>
          </a:xfrm>
          <a:custGeom>
            <a:avLst/>
            <a:gdLst>
              <a:gd name="connsiteX0" fmla="*/ 0 w 7379029"/>
              <a:gd name="connsiteY0" fmla="*/ 3364787 h 6729573"/>
              <a:gd name="connsiteX1" fmla="*/ 3689515 w 7379029"/>
              <a:gd name="connsiteY1" fmla="*/ 0 h 6729573"/>
              <a:gd name="connsiteX2" fmla="*/ 7379030 w 7379029"/>
              <a:gd name="connsiteY2" fmla="*/ 3364787 h 6729573"/>
              <a:gd name="connsiteX3" fmla="*/ 5696636 w 7379029"/>
              <a:gd name="connsiteY3" fmla="*/ 3364787 h 6729573"/>
              <a:gd name="connsiteX4" fmla="*/ 3689515 w 7379029"/>
              <a:gd name="connsiteY4" fmla="*/ 1682394 h 6729573"/>
              <a:gd name="connsiteX5" fmla="*/ 1682394 w 7379029"/>
              <a:gd name="connsiteY5" fmla="*/ 3364787 h 6729573"/>
              <a:gd name="connsiteX6" fmla="*/ 0 w 7379029"/>
              <a:gd name="connsiteY6" fmla="*/ 3364787 h 6729573"/>
              <a:gd name="connsiteX0" fmla="*/ 0 w 7379030"/>
              <a:gd name="connsiteY0" fmla="*/ 3364787 h 3606800"/>
              <a:gd name="connsiteX1" fmla="*/ 3689515 w 7379030"/>
              <a:gd name="connsiteY1" fmla="*/ 0 h 3606800"/>
              <a:gd name="connsiteX2" fmla="*/ 7379030 w 7379030"/>
              <a:gd name="connsiteY2" fmla="*/ 3364787 h 3606800"/>
              <a:gd name="connsiteX3" fmla="*/ 5696636 w 7379030"/>
              <a:gd name="connsiteY3" fmla="*/ 3364787 h 3606800"/>
              <a:gd name="connsiteX4" fmla="*/ 3689515 w 7379030"/>
              <a:gd name="connsiteY4" fmla="*/ 1682394 h 3606800"/>
              <a:gd name="connsiteX5" fmla="*/ 1682394 w 7379030"/>
              <a:gd name="connsiteY5" fmla="*/ 3364787 h 3606800"/>
              <a:gd name="connsiteX6" fmla="*/ 0 w 7379030"/>
              <a:gd name="connsiteY6" fmla="*/ 3364787 h 3606800"/>
              <a:gd name="connsiteX0" fmla="*/ 24974 w 7404004"/>
              <a:gd name="connsiteY0" fmla="*/ 3364787 h 3606800"/>
              <a:gd name="connsiteX1" fmla="*/ 3714489 w 7404004"/>
              <a:gd name="connsiteY1" fmla="*/ 0 h 3606800"/>
              <a:gd name="connsiteX2" fmla="*/ 7404004 w 7404004"/>
              <a:gd name="connsiteY2" fmla="*/ 3364787 h 3606800"/>
              <a:gd name="connsiteX3" fmla="*/ 5721610 w 7404004"/>
              <a:gd name="connsiteY3" fmla="*/ 3364787 h 3606800"/>
              <a:gd name="connsiteX4" fmla="*/ 3714489 w 7404004"/>
              <a:gd name="connsiteY4" fmla="*/ 1682394 h 3606800"/>
              <a:gd name="connsiteX5" fmla="*/ 1707368 w 7404004"/>
              <a:gd name="connsiteY5" fmla="*/ 3364787 h 3606800"/>
              <a:gd name="connsiteX6" fmla="*/ 24974 w 7404004"/>
              <a:gd name="connsiteY6" fmla="*/ 3364787 h 3606800"/>
              <a:gd name="connsiteX0" fmla="*/ 24974 w 7404004"/>
              <a:gd name="connsiteY0" fmla="*/ 3364787 h 3559479"/>
              <a:gd name="connsiteX1" fmla="*/ 3714489 w 7404004"/>
              <a:gd name="connsiteY1" fmla="*/ 0 h 3559479"/>
              <a:gd name="connsiteX2" fmla="*/ 7404004 w 7404004"/>
              <a:gd name="connsiteY2" fmla="*/ 3364787 h 3559479"/>
              <a:gd name="connsiteX3" fmla="*/ 5721610 w 7404004"/>
              <a:gd name="connsiteY3" fmla="*/ 3364787 h 3559479"/>
              <a:gd name="connsiteX4" fmla="*/ 3714489 w 7404004"/>
              <a:gd name="connsiteY4" fmla="*/ 1682394 h 3559479"/>
              <a:gd name="connsiteX5" fmla="*/ 1676545 w 7404004"/>
              <a:gd name="connsiteY5" fmla="*/ 3138755 h 3559479"/>
              <a:gd name="connsiteX6" fmla="*/ 24974 w 7404004"/>
              <a:gd name="connsiteY6" fmla="*/ 3364787 h 3559479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577910"/>
              <a:gd name="connsiteX1" fmla="*/ 3714489 w 7404004"/>
              <a:gd name="connsiteY1" fmla="*/ 0 h 3577910"/>
              <a:gd name="connsiteX2" fmla="*/ 7404004 w 7404004"/>
              <a:gd name="connsiteY2" fmla="*/ 3364787 h 3577910"/>
              <a:gd name="connsiteX3" fmla="*/ 5721610 w 7404004"/>
              <a:gd name="connsiteY3" fmla="*/ 3364787 h 3577910"/>
              <a:gd name="connsiteX4" fmla="*/ 3714489 w 7404004"/>
              <a:gd name="connsiteY4" fmla="*/ 1682394 h 3577910"/>
              <a:gd name="connsiteX5" fmla="*/ 1594352 w 7404004"/>
              <a:gd name="connsiteY5" fmla="*/ 2984642 h 3577910"/>
              <a:gd name="connsiteX6" fmla="*/ 24974 w 7404004"/>
              <a:gd name="connsiteY6" fmla="*/ 3364787 h 3577910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46351"/>
              <a:gd name="connsiteX1" fmla="*/ 3714489 w 7468288"/>
              <a:gd name="connsiteY1" fmla="*/ 0 h 3646351"/>
              <a:gd name="connsiteX2" fmla="*/ 7404004 w 7468288"/>
              <a:gd name="connsiteY2" fmla="*/ 3364787 h 3646351"/>
              <a:gd name="connsiteX3" fmla="*/ 5721610 w 7468288"/>
              <a:gd name="connsiteY3" fmla="*/ 3364787 h 3646351"/>
              <a:gd name="connsiteX4" fmla="*/ 3714489 w 7468288"/>
              <a:gd name="connsiteY4" fmla="*/ 1682394 h 3646351"/>
              <a:gd name="connsiteX5" fmla="*/ 1594352 w 7468288"/>
              <a:gd name="connsiteY5" fmla="*/ 2984642 h 3646351"/>
              <a:gd name="connsiteX6" fmla="*/ 24974 w 7468288"/>
              <a:gd name="connsiteY6" fmla="*/ 3364787 h 3646351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8288" h="3629427">
                <a:moveTo>
                  <a:pt x="24974" y="3364787"/>
                </a:moveTo>
                <a:cubicBezTo>
                  <a:pt x="-242154" y="1516740"/>
                  <a:pt x="1676826" y="0"/>
                  <a:pt x="3714489" y="0"/>
                </a:cubicBezTo>
                <a:cubicBezTo>
                  <a:pt x="5752152" y="0"/>
                  <a:pt x="7866341" y="1845514"/>
                  <a:pt x="7404004" y="3364787"/>
                </a:cubicBezTo>
                <a:cubicBezTo>
                  <a:pt x="6802109" y="3857947"/>
                  <a:pt x="6652279" y="3539446"/>
                  <a:pt x="6019561" y="2922998"/>
                </a:cubicBezTo>
                <a:cubicBezTo>
                  <a:pt x="5146257" y="2137676"/>
                  <a:pt x="4822991" y="1682394"/>
                  <a:pt x="3714489" y="1682394"/>
                </a:cubicBezTo>
                <a:cubicBezTo>
                  <a:pt x="2605987" y="1682394"/>
                  <a:pt x="2375189" y="2199320"/>
                  <a:pt x="1594352" y="2984642"/>
                </a:cubicBezTo>
                <a:cubicBezTo>
                  <a:pt x="1002731" y="3529173"/>
                  <a:pt x="133709" y="3909317"/>
                  <a:pt x="24974" y="33647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168372" y="513460"/>
            <a:ext cx="1764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454122" y="513460"/>
            <a:ext cx="1764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5168760" y="3685107"/>
            <a:ext cx="1283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6091" y="3742254"/>
            <a:ext cx="128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25667" y="1922825"/>
            <a:ext cx="3508506" cy="188717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02250" y="2513710"/>
            <a:ext cx="742537" cy="975549"/>
          </a:xfrm>
          <a:custGeom>
            <a:avLst/>
            <a:gdLst>
              <a:gd name="connsiteX0" fmla="*/ 0 w 1346200"/>
              <a:gd name="connsiteY0" fmla="*/ 1011238 h 2022475"/>
              <a:gd name="connsiteX1" fmla="*/ 673100 w 1346200"/>
              <a:gd name="connsiteY1" fmla="*/ 0 h 2022475"/>
              <a:gd name="connsiteX2" fmla="*/ 1346200 w 1346200"/>
              <a:gd name="connsiteY2" fmla="*/ 1011238 h 2022475"/>
              <a:gd name="connsiteX3" fmla="*/ 673100 w 1346200"/>
              <a:gd name="connsiteY3" fmla="*/ 2022476 h 2022475"/>
              <a:gd name="connsiteX4" fmla="*/ 0 w 1346200"/>
              <a:gd name="connsiteY4" fmla="*/ 1011238 h 2022475"/>
              <a:gd name="connsiteX0" fmla="*/ 0 w 1346200"/>
              <a:gd name="connsiteY0" fmla="*/ 1354138 h 2365376"/>
              <a:gd name="connsiteX1" fmla="*/ 673100 w 1346200"/>
              <a:gd name="connsiteY1" fmla="*/ 0 h 2365376"/>
              <a:gd name="connsiteX2" fmla="*/ 1346200 w 1346200"/>
              <a:gd name="connsiteY2" fmla="*/ 1354138 h 2365376"/>
              <a:gd name="connsiteX3" fmla="*/ 673100 w 1346200"/>
              <a:gd name="connsiteY3" fmla="*/ 2365376 h 2365376"/>
              <a:gd name="connsiteX4" fmla="*/ 0 w 1346200"/>
              <a:gd name="connsiteY4" fmla="*/ 1354138 h 2365376"/>
              <a:gd name="connsiteX0" fmla="*/ 81 w 1346281"/>
              <a:gd name="connsiteY0" fmla="*/ 1354138 h 2571751"/>
              <a:gd name="connsiteX1" fmla="*/ 673181 w 1346281"/>
              <a:gd name="connsiteY1" fmla="*/ 0 h 2571751"/>
              <a:gd name="connsiteX2" fmla="*/ 1346281 w 1346281"/>
              <a:gd name="connsiteY2" fmla="*/ 1354138 h 2571751"/>
              <a:gd name="connsiteX3" fmla="*/ 708106 w 1346281"/>
              <a:gd name="connsiteY3" fmla="*/ 2571751 h 2571751"/>
              <a:gd name="connsiteX4" fmla="*/ 81 w 1346281"/>
              <a:gd name="connsiteY4" fmla="*/ 1354138 h 2571751"/>
              <a:gd name="connsiteX0" fmla="*/ 177315 w 691665"/>
              <a:gd name="connsiteY0" fmla="*/ 1328752 h 2571785"/>
              <a:gd name="connsiteX1" fmla="*/ 18565 w 691665"/>
              <a:gd name="connsiteY1" fmla="*/ 14 h 2571785"/>
              <a:gd name="connsiteX2" fmla="*/ 691665 w 691665"/>
              <a:gd name="connsiteY2" fmla="*/ 1354152 h 2571785"/>
              <a:gd name="connsiteX3" fmla="*/ 53490 w 691665"/>
              <a:gd name="connsiteY3" fmla="*/ 2571765 h 2571785"/>
              <a:gd name="connsiteX4" fmla="*/ 177315 w 691665"/>
              <a:gd name="connsiteY4" fmla="*/ 1328752 h 2571785"/>
              <a:gd name="connsiteX0" fmla="*/ 177284 w 691634"/>
              <a:gd name="connsiteY0" fmla="*/ 1328752 h 2632108"/>
              <a:gd name="connsiteX1" fmla="*/ 18534 w 691634"/>
              <a:gd name="connsiteY1" fmla="*/ 14 h 2632108"/>
              <a:gd name="connsiteX2" fmla="*/ 691634 w 691634"/>
              <a:gd name="connsiteY2" fmla="*/ 1354152 h 2632108"/>
              <a:gd name="connsiteX3" fmla="*/ 50284 w 691634"/>
              <a:gd name="connsiteY3" fmla="*/ 2632090 h 2632108"/>
              <a:gd name="connsiteX4" fmla="*/ 177284 w 691634"/>
              <a:gd name="connsiteY4" fmla="*/ 1328752 h 2632108"/>
              <a:gd name="connsiteX0" fmla="*/ 221611 w 735961"/>
              <a:gd name="connsiteY0" fmla="*/ 1328752 h 2646823"/>
              <a:gd name="connsiteX1" fmla="*/ 62861 w 735961"/>
              <a:gd name="connsiteY1" fmla="*/ 14 h 2646823"/>
              <a:gd name="connsiteX2" fmla="*/ 735961 w 735961"/>
              <a:gd name="connsiteY2" fmla="*/ 1354152 h 2646823"/>
              <a:gd name="connsiteX3" fmla="*/ 94611 w 735961"/>
              <a:gd name="connsiteY3" fmla="*/ 2632090 h 2646823"/>
              <a:gd name="connsiteX4" fmla="*/ 221611 w 735961"/>
              <a:gd name="connsiteY4" fmla="*/ 1328752 h 2646823"/>
              <a:gd name="connsiteX0" fmla="*/ 238106 w 752456"/>
              <a:gd name="connsiteY0" fmla="*/ 1342593 h 2660664"/>
              <a:gd name="connsiteX1" fmla="*/ 79356 w 752456"/>
              <a:gd name="connsiteY1" fmla="*/ 13855 h 2660664"/>
              <a:gd name="connsiteX2" fmla="*/ 752456 w 752456"/>
              <a:gd name="connsiteY2" fmla="*/ 1367993 h 2660664"/>
              <a:gd name="connsiteX3" fmla="*/ 111106 w 752456"/>
              <a:gd name="connsiteY3" fmla="*/ 2645931 h 2660664"/>
              <a:gd name="connsiteX4" fmla="*/ 238106 w 752456"/>
              <a:gd name="connsiteY4" fmla="*/ 1342593 h 26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56" h="2660664">
                <a:moveTo>
                  <a:pt x="238106" y="1342593"/>
                </a:moveTo>
                <a:cubicBezTo>
                  <a:pt x="232814" y="903914"/>
                  <a:pt x="-165119" y="152497"/>
                  <a:pt x="79356" y="13855"/>
                </a:cubicBezTo>
                <a:cubicBezTo>
                  <a:pt x="323831" y="-124787"/>
                  <a:pt x="752456" y="809502"/>
                  <a:pt x="752456" y="1367993"/>
                </a:cubicBezTo>
                <a:cubicBezTo>
                  <a:pt x="752456" y="1926484"/>
                  <a:pt x="384156" y="2783514"/>
                  <a:pt x="111106" y="2645931"/>
                </a:cubicBezTo>
                <a:cubicBezTo>
                  <a:pt x="-161944" y="2508348"/>
                  <a:pt x="243398" y="1781272"/>
                  <a:pt x="238106" y="13425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38788" y="2438400"/>
            <a:ext cx="523812" cy="3260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092473" y="1143000"/>
            <a:ext cx="159471" cy="1259420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56187" y="2209800"/>
            <a:ext cx="1380977" cy="14277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572000" y="2514600"/>
            <a:ext cx="439971" cy="151613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600" y="2860936"/>
            <a:ext cx="71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SPN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9896" y="2416774"/>
            <a:ext cx="7366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HFN</a:t>
            </a:r>
            <a:endParaRPr lang="en-US" sz="17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44" name="Left Arrow 43"/>
          <p:cNvSpPr/>
          <p:nvPr/>
        </p:nvSpPr>
        <p:spPr>
          <a:xfrm rot="10800000">
            <a:off x="8111242" y="662035"/>
            <a:ext cx="962637" cy="149708"/>
          </a:xfrm>
          <a:prstGeom prst="leftArrow">
            <a:avLst>
              <a:gd name="adj1" fmla="val 50000"/>
              <a:gd name="adj2" fmla="val 1053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08617" y="308773"/>
            <a:ext cx="16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Excitation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08617" y="962389"/>
            <a:ext cx="16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Inhibition</a:t>
            </a:r>
          </a:p>
        </p:txBody>
      </p:sp>
      <p:sp>
        <p:nvSpPr>
          <p:cNvPr id="48" name="Left Arrow 47"/>
          <p:cNvSpPr/>
          <p:nvPr/>
        </p:nvSpPr>
        <p:spPr>
          <a:xfrm rot="10800000">
            <a:off x="8110965" y="1344379"/>
            <a:ext cx="962637" cy="149708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t="28226" r="49824" b="2883"/>
          <a:stretch/>
        </p:blipFill>
        <p:spPr>
          <a:xfrm>
            <a:off x="212460" y="556807"/>
            <a:ext cx="2858881" cy="1766288"/>
          </a:xfrm>
          <a:prstGeom prst="rect">
            <a:avLst/>
          </a:prstGeom>
        </p:spPr>
      </p:pic>
      <p:sp>
        <p:nvSpPr>
          <p:cNvPr id="55" name="Down Arrow 32"/>
          <p:cNvSpPr/>
          <p:nvPr/>
        </p:nvSpPr>
        <p:spPr>
          <a:xfrm>
            <a:off x="4267200" y="1161881"/>
            <a:ext cx="159471" cy="1228184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97" y="3664803"/>
            <a:ext cx="213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PFC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activity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decreased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29" name="Right Arrow 2"/>
          <p:cNvSpPr/>
          <p:nvPr/>
        </p:nvSpPr>
        <p:spPr>
          <a:xfrm rot="20444182">
            <a:off x="1241273" y="1636566"/>
            <a:ext cx="784956" cy="78446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608" h="104594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46608" y="37995"/>
                </a:lnTo>
                <a:lnTo>
                  <a:pt x="910945" y="104594"/>
                </a:lnTo>
                <a:lnTo>
                  <a:pt x="910945" y="71657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ight Arrow 2"/>
          <p:cNvSpPr/>
          <p:nvPr/>
        </p:nvSpPr>
        <p:spPr>
          <a:xfrm rot="11879746">
            <a:off x="1503515" y="1390008"/>
            <a:ext cx="538075" cy="72713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  <a:gd name="connsiteX0" fmla="*/ 0 w 1046608"/>
              <a:gd name="connsiteY0" fmla="*/ 23333 h 115109"/>
              <a:gd name="connsiteX1" fmla="*/ 897474 w 1046608"/>
              <a:gd name="connsiteY1" fmla="*/ 34710 h 115109"/>
              <a:gd name="connsiteX2" fmla="*/ 844281 w 1046608"/>
              <a:gd name="connsiteY2" fmla="*/ 0 h 115109"/>
              <a:gd name="connsiteX3" fmla="*/ 1046608 w 1046608"/>
              <a:gd name="connsiteY3" fmla="*/ 37995 h 115109"/>
              <a:gd name="connsiteX4" fmla="*/ 855310 w 1046608"/>
              <a:gd name="connsiteY4" fmla="*/ 115109 h 115109"/>
              <a:gd name="connsiteX5" fmla="*/ 910945 w 1046608"/>
              <a:gd name="connsiteY5" fmla="*/ 71657 h 115109"/>
              <a:gd name="connsiteX6" fmla="*/ 0 w 1046608"/>
              <a:gd name="connsiteY6" fmla="*/ 89206 h 115109"/>
              <a:gd name="connsiteX7" fmla="*/ 0 w 1046608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910945 w 1052705"/>
              <a:gd name="connsiteY5" fmla="*/ 71657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893148 w 1052705"/>
              <a:gd name="connsiteY5" fmla="*/ 70483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3935"/>
              <a:gd name="connsiteX1" fmla="*/ 897474 w 1052705"/>
              <a:gd name="connsiteY1" fmla="*/ 34710 h 113935"/>
              <a:gd name="connsiteX2" fmla="*/ 844281 w 1052705"/>
              <a:gd name="connsiteY2" fmla="*/ 0 h 113935"/>
              <a:gd name="connsiteX3" fmla="*/ 1052705 w 1052705"/>
              <a:gd name="connsiteY3" fmla="*/ 56126 h 113935"/>
              <a:gd name="connsiteX4" fmla="*/ 837512 w 1052705"/>
              <a:gd name="connsiteY4" fmla="*/ 113935 h 113935"/>
              <a:gd name="connsiteX5" fmla="*/ 893148 w 1052705"/>
              <a:gd name="connsiteY5" fmla="*/ 70483 h 113935"/>
              <a:gd name="connsiteX6" fmla="*/ 0 w 1052705"/>
              <a:gd name="connsiteY6" fmla="*/ 89206 h 113935"/>
              <a:gd name="connsiteX7" fmla="*/ 0 w 1052705"/>
              <a:gd name="connsiteY7" fmla="*/ 23333 h 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705" h="113935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52705" y="56126"/>
                </a:lnTo>
                <a:lnTo>
                  <a:pt x="837512" y="113935"/>
                </a:lnTo>
                <a:lnTo>
                  <a:pt x="893148" y="70483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9083" y="2507807"/>
            <a:ext cx="156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Dorsomedial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Striatum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6234" y="725269"/>
            <a:ext cx="207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Medial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Prefrontal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Cortex</a:t>
            </a:r>
          </a:p>
        </p:txBody>
      </p:sp>
      <p:sp>
        <p:nvSpPr>
          <p:cNvPr id="27" name="CustomShape 1"/>
          <p:cNvSpPr/>
          <p:nvPr/>
        </p:nvSpPr>
        <p:spPr>
          <a:xfrm>
            <a:off x="96056" y="16852"/>
            <a:ext cx="8818269" cy="7171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>
                <a:latin typeface="Arial Narrow" panose="020B0606020202030204" pitchFamily="34" charset="0"/>
              </a:rPr>
              <a:t>No Feed Forward Inhibition after Chronic Stress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7" y="4493110"/>
            <a:ext cx="1474965" cy="2313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18" y="4493111"/>
            <a:ext cx="2204488" cy="23131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19600"/>
            <a:ext cx="1477463" cy="23866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921967" y="3664803"/>
            <a:ext cx="220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HFN activity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decreased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0087" y="3664803"/>
            <a:ext cx="26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Striosomal SPN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activity increased</a:t>
            </a:r>
          </a:p>
        </p:txBody>
      </p:sp>
      <p:sp>
        <p:nvSpPr>
          <p:cNvPr id="42" name="Down Arrow 32"/>
          <p:cNvSpPr/>
          <p:nvPr/>
        </p:nvSpPr>
        <p:spPr>
          <a:xfrm>
            <a:off x="5092473" y="1143000"/>
            <a:ext cx="159471" cy="1259420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9" name="Left Arrow 48"/>
          <p:cNvSpPr/>
          <p:nvPr/>
        </p:nvSpPr>
        <p:spPr>
          <a:xfrm>
            <a:off x="4572000" y="2514600"/>
            <a:ext cx="439971" cy="151613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50" name="Down Arrow 32"/>
          <p:cNvSpPr/>
          <p:nvPr/>
        </p:nvSpPr>
        <p:spPr>
          <a:xfrm>
            <a:off x="4267200" y="1161881"/>
            <a:ext cx="159471" cy="1228184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9" y="4231300"/>
            <a:ext cx="1504297" cy="14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repeatCount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3AC4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  <p:bldP spid="55" grpId="0" animBg="1"/>
      <p:bldP spid="29" grpId="0" animBg="1"/>
      <p:bldP spid="32" grpId="0" animBg="1"/>
      <p:bldP spid="43" grpId="0"/>
      <p:bldP spid="47" grpId="0"/>
      <p:bldP spid="42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92679" y="73080"/>
            <a:ext cx="8818269" cy="7171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Chronic Stress Alters PFC-PLs - Striatal Functional Connectivity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5"/>
          <a:stretch/>
        </p:blipFill>
        <p:spPr>
          <a:xfrm>
            <a:off x="77914" y="4323345"/>
            <a:ext cx="1936164" cy="2221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0"/>
          <a:stretch/>
        </p:blipFill>
        <p:spPr>
          <a:xfrm>
            <a:off x="8021" y="1195388"/>
            <a:ext cx="2139287" cy="2538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92" y="1402283"/>
            <a:ext cx="4505325" cy="1715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7"/>
          <a:stretch/>
        </p:blipFill>
        <p:spPr>
          <a:xfrm>
            <a:off x="6716802" y="1143000"/>
            <a:ext cx="2332660" cy="2361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1"/>
          <a:stretch/>
        </p:blipFill>
        <p:spPr>
          <a:xfrm>
            <a:off x="6975626" y="4304542"/>
            <a:ext cx="1815011" cy="2221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3816" y="1010722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 Narrow" panose="020B0606020202030204" pitchFamily="34" charset="0"/>
              </a:rPr>
              <a:t>Functional connected pairs of neurons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9" y="4687864"/>
            <a:ext cx="4505325" cy="1838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3600" y="6396335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(2017)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1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03" y="1169042"/>
            <a:ext cx="5756045" cy="4579018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292679" y="44849"/>
            <a:ext cx="8818269" cy="7171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>
                <a:latin typeface="Arial Narrow" panose="020B0606020202030204" pitchFamily="34" charset="0"/>
              </a:rPr>
              <a:t>Chronic Stress </a:t>
            </a:r>
            <a:r>
              <a:rPr lang="en-US" sz="3200" b="1" dirty="0">
                <a:latin typeface="Arial Narrow" charset="0"/>
              </a:rPr>
              <a:t>Reduce Striatal Feed Forward </a:t>
            </a:r>
            <a:r>
              <a:rPr lang="en-US" sz="3200" b="1" dirty="0" smtClean="0">
                <a:latin typeface="Arial Narrow" charset="0"/>
              </a:rPr>
              <a:t>Inhibition and </a:t>
            </a:r>
            <a:r>
              <a:rPr lang="en-US" sz="3200" b="1" dirty="0" smtClean="0">
                <a:latin typeface="Arial Narrow" panose="020B0606020202030204" pitchFamily="34" charset="0"/>
              </a:rPr>
              <a:t>Change </a:t>
            </a:r>
            <a:r>
              <a:rPr lang="en-US" sz="3200" b="1" dirty="0">
                <a:latin typeface="Arial Narrow" panose="020B0606020202030204" pitchFamily="34" charset="0"/>
              </a:rPr>
              <a:t>Excitation-Inhibition </a:t>
            </a:r>
            <a:r>
              <a:rPr lang="en-US" sz="3200" b="1" dirty="0" smtClean="0">
                <a:latin typeface="Arial Narrow" panose="020B0606020202030204" pitchFamily="34" charset="0"/>
              </a:rPr>
              <a:t>Balance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54956" r="31833"/>
          <a:stretch/>
        </p:blipFill>
        <p:spPr>
          <a:xfrm>
            <a:off x="369519" y="4440774"/>
            <a:ext cx="2819400" cy="2377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228725"/>
            <a:ext cx="2990850" cy="296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03" y="1169042"/>
            <a:ext cx="5754098" cy="4579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44" y="1066800"/>
            <a:ext cx="5754098" cy="457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0" b="59570"/>
          <a:stretch/>
        </p:blipFill>
        <p:spPr>
          <a:xfrm>
            <a:off x="4535841" y="4545958"/>
            <a:ext cx="4306298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3600" y="6448725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(2017)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23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" y="4114800"/>
            <a:ext cx="7010400" cy="2752725"/>
          </a:xfrm>
          <a:prstGeom prst="rect">
            <a:avLst/>
          </a:prstGeom>
        </p:spPr>
      </p:pic>
      <p:sp>
        <p:nvSpPr>
          <p:cNvPr id="52" name="Block Arc 51"/>
          <p:cNvSpPr/>
          <p:nvPr/>
        </p:nvSpPr>
        <p:spPr>
          <a:xfrm rot="948958">
            <a:off x="3331904" y="998280"/>
            <a:ext cx="6143906" cy="2642643"/>
          </a:xfrm>
          <a:custGeom>
            <a:avLst/>
            <a:gdLst>
              <a:gd name="connsiteX0" fmla="*/ 0 w 7379029"/>
              <a:gd name="connsiteY0" fmla="*/ 3364787 h 6729573"/>
              <a:gd name="connsiteX1" fmla="*/ 3689515 w 7379029"/>
              <a:gd name="connsiteY1" fmla="*/ 0 h 6729573"/>
              <a:gd name="connsiteX2" fmla="*/ 7379030 w 7379029"/>
              <a:gd name="connsiteY2" fmla="*/ 3364787 h 6729573"/>
              <a:gd name="connsiteX3" fmla="*/ 5696636 w 7379029"/>
              <a:gd name="connsiteY3" fmla="*/ 3364787 h 6729573"/>
              <a:gd name="connsiteX4" fmla="*/ 3689515 w 7379029"/>
              <a:gd name="connsiteY4" fmla="*/ 1682394 h 6729573"/>
              <a:gd name="connsiteX5" fmla="*/ 1682394 w 7379029"/>
              <a:gd name="connsiteY5" fmla="*/ 3364787 h 6729573"/>
              <a:gd name="connsiteX6" fmla="*/ 0 w 7379029"/>
              <a:gd name="connsiteY6" fmla="*/ 3364787 h 6729573"/>
              <a:gd name="connsiteX0" fmla="*/ 0 w 7379030"/>
              <a:gd name="connsiteY0" fmla="*/ 3364787 h 3606800"/>
              <a:gd name="connsiteX1" fmla="*/ 3689515 w 7379030"/>
              <a:gd name="connsiteY1" fmla="*/ 0 h 3606800"/>
              <a:gd name="connsiteX2" fmla="*/ 7379030 w 7379030"/>
              <a:gd name="connsiteY2" fmla="*/ 3364787 h 3606800"/>
              <a:gd name="connsiteX3" fmla="*/ 5696636 w 7379030"/>
              <a:gd name="connsiteY3" fmla="*/ 3364787 h 3606800"/>
              <a:gd name="connsiteX4" fmla="*/ 3689515 w 7379030"/>
              <a:gd name="connsiteY4" fmla="*/ 1682394 h 3606800"/>
              <a:gd name="connsiteX5" fmla="*/ 1682394 w 7379030"/>
              <a:gd name="connsiteY5" fmla="*/ 3364787 h 3606800"/>
              <a:gd name="connsiteX6" fmla="*/ 0 w 7379030"/>
              <a:gd name="connsiteY6" fmla="*/ 3364787 h 3606800"/>
              <a:gd name="connsiteX0" fmla="*/ 24974 w 7404004"/>
              <a:gd name="connsiteY0" fmla="*/ 3364787 h 3606800"/>
              <a:gd name="connsiteX1" fmla="*/ 3714489 w 7404004"/>
              <a:gd name="connsiteY1" fmla="*/ 0 h 3606800"/>
              <a:gd name="connsiteX2" fmla="*/ 7404004 w 7404004"/>
              <a:gd name="connsiteY2" fmla="*/ 3364787 h 3606800"/>
              <a:gd name="connsiteX3" fmla="*/ 5721610 w 7404004"/>
              <a:gd name="connsiteY3" fmla="*/ 3364787 h 3606800"/>
              <a:gd name="connsiteX4" fmla="*/ 3714489 w 7404004"/>
              <a:gd name="connsiteY4" fmla="*/ 1682394 h 3606800"/>
              <a:gd name="connsiteX5" fmla="*/ 1707368 w 7404004"/>
              <a:gd name="connsiteY5" fmla="*/ 3364787 h 3606800"/>
              <a:gd name="connsiteX6" fmla="*/ 24974 w 7404004"/>
              <a:gd name="connsiteY6" fmla="*/ 3364787 h 3606800"/>
              <a:gd name="connsiteX0" fmla="*/ 24974 w 7404004"/>
              <a:gd name="connsiteY0" fmla="*/ 3364787 h 3559479"/>
              <a:gd name="connsiteX1" fmla="*/ 3714489 w 7404004"/>
              <a:gd name="connsiteY1" fmla="*/ 0 h 3559479"/>
              <a:gd name="connsiteX2" fmla="*/ 7404004 w 7404004"/>
              <a:gd name="connsiteY2" fmla="*/ 3364787 h 3559479"/>
              <a:gd name="connsiteX3" fmla="*/ 5721610 w 7404004"/>
              <a:gd name="connsiteY3" fmla="*/ 3364787 h 3559479"/>
              <a:gd name="connsiteX4" fmla="*/ 3714489 w 7404004"/>
              <a:gd name="connsiteY4" fmla="*/ 1682394 h 3559479"/>
              <a:gd name="connsiteX5" fmla="*/ 1676545 w 7404004"/>
              <a:gd name="connsiteY5" fmla="*/ 3138755 h 3559479"/>
              <a:gd name="connsiteX6" fmla="*/ 24974 w 7404004"/>
              <a:gd name="connsiteY6" fmla="*/ 3364787 h 3559479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612152"/>
              <a:gd name="connsiteX1" fmla="*/ 3714489 w 7404004"/>
              <a:gd name="connsiteY1" fmla="*/ 0 h 3612152"/>
              <a:gd name="connsiteX2" fmla="*/ 7404004 w 7404004"/>
              <a:gd name="connsiteY2" fmla="*/ 3364787 h 3612152"/>
              <a:gd name="connsiteX3" fmla="*/ 5721610 w 7404004"/>
              <a:gd name="connsiteY3" fmla="*/ 3364787 h 3612152"/>
              <a:gd name="connsiteX4" fmla="*/ 3714489 w 7404004"/>
              <a:gd name="connsiteY4" fmla="*/ 1682394 h 3612152"/>
              <a:gd name="connsiteX5" fmla="*/ 1676545 w 7404004"/>
              <a:gd name="connsiteY5" fmla="*/ 3138755 h 3612152"/>
              <a:gd name="connsiteX6" fmla="*/ 24974 w 7404004"/>
              <a:gd name="connsiteY6" fmla="*/ 3364787 h 3612152"/>
              <a:gd name="connsiteX0" fmla="*/ 24974 w 7404004"/>
              <a:gd name="connsiteY0" fmla="*/ 3364787 h 3577910"/>
              <a:gd name="connsiteX1" fmla="*/ 3714489 w 7404004"/>
              <a:gd name="connsiteY1" fmla="*/ 0 h 3577910"/>
              <a:gd name="connsiteX2" fmla="*/ 7404004 w 7404004"/>
              <a:gd name="connsiteY2" fmla="*/ 3364787 h 3577910"/>
              <a:gd name="connsiteX3" fmla="*/ 5721610 w 7404004"/>
              <a:gd name="connsiteY3" fmla="*/ 3364787 h 3577910"/>
              <a:gd name="connsiteX4" fmla="*/ 3714489 w 7404004"/>
              <a:gd name="connsiteY4" fmla="*/ 1682394 h 3577910"/>
              <a:gd name="connsiteX5" fmla="*/ 1594352 w 7404004"/>
              <a:gd name="connsiteY5" fmla="*/ 2984642 h 3577910"/>
              <a:gd name="connsiteX6" fmla="*/ 24974 w 7404004"/>
              <a:gd name="connsiteY6" fmla="*/ 3364787 h 3577910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04004"/>
              <a:gd name="connsiteY0" fmla="*/ 3364787 h 3629427"/>
              <a:gd name="connsiteX1" fmla="*/ 3714489 w 7404004"/>
              <a:gd name="connsiteY1" fmla="*/ 0 h 3629427"/>
              <a:gd name="connsiteX2" fmla="*/ 7404004 w 7404004"/>
              <a:gd name="connsiteY2" fmla="*/ 3364787 h 3629427"/>
              <a:gd name="connsiteX3" fmla="*/ 5721610 w 7404004"/>
              <a:gd name="connsiteY3" fmla="*/ 3364787 h 3629427"/>
              <a:gd name="connsiteX4" fmla="*/ 3714489 w 7404004"/>
              <a:gd name="connsiteY4" fmla="*/ 1682394 h 3629427"/>
              <a:gd name="connsiteX5" fmla="*/ 1594352 w 7404004"/>
              <a:gd name="connsiteY5" fmla="*/ 2984642 h 3629427"/>
              <a:gd name="connsiteX6" fmla="*/ 24974 w 7404004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5721610 w 7468288"/>
              <a:gd name="connsiteY3" fmla="*/ 3364787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46351"/>
              <a:gd name="connsiteX1" fmla="*/ 3714489 w 7468288"/>
              <a:gd name="connsiteY1" fmla="*/ 0 h 3646351"/>
              <a:gd name="connsiteX2" fmla="*/ 7404004 w 7468288"/>
              <a:gd name="connsiteY2" fmla="*/ 3364787 h 3646351"/>
              <a:gd name="connsiteX3" fmla="*/ 5721610 w 7468288"/>
              <a:gd name="connsiteY3" fmla="*/ 3364787 h 3646351"/>
              <a:gd name="connsiteX4" fmla="*/ 3714489 w 7468288"/>
              <a:gd name="connsiteY4" fmla="*/ 1682394 h 3646351"/>
              <a:gd name="connsiteX5" fmla="*/ 1594352 w 7468288"/>
              <a:gd name="connsiteY5" fmla="*/ 2984642 h 3646351"/>
              <a:gd name="connsiteX6" fmla="*/ 24974 w 7468288"/>
              <a:gd name="connsiteY6" fmla="*/ 3364787 h 3646351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  <a:gd name="connsiteX0" fmla="*/ 24974 w 7468288"/>
              <a:gd name="connsiteY0" fmla="*/ 3364787 h 3629427"/>
              <a:gd name="connsiteX1" fmla="*/ 3714489 w 7468288"/>
              <a:gd name="connsiteY1" fmla="*/ 0 h 3629427"/>
              <a:gd name="connsiteX2" fmla="*/ 7404004 w 7468288"/>
              <a:gd name="connsiteY2" fmla="*/ 3364787 h 3629427"/>
              <a:gd name="connsiteX3" fmla="*/ 6019561 w 7468288"/>
              <a:gd name="connsiteY3" fmla="*/ 2922998 h 3629427"/>
              <a:gd name="connsiteX4" fmla="*/ 3714489 w 7468288"/>
              <a:gd name="connsiteY4" fmla="*/ 1682394 h 3629427"/>
              <a:gd name="connsiteX5" fmla="*/ 1594352 w 7468288"/>
              <a:gd name="connsiteY5" fmla="*/ 2984642 h 3629427"/>
              <a:gd name="connsiteX6" fmla="*/ 24974 w 7468288"/>
              <a:gd name="connsiteY6" fmla="*/ 3364787 h 362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8288" h="3629427">
                <a:moveTo>
                  <a:pt x="24974" y="3364787"/>
                </a:moveTo>
                <a:cubicBezTo>
                  <a:pt x="-242154" y="1516740"/>
                  <a:pt x="1676826" y="0"/>
                  <a:pt x="3714489" y="0"/>
                </a:cubicBezTo>
                <a:cubicBezTo>
                  <a:pt x="5752152" y="0"/>
                  <a:pt x="7866341" y="1845514"/>
                  <a:pt x="7404004" y="3364787"/>
                </a:cubicBezTo>
                <a:cubicBezTo>
                  <a:pt x="6802109" y="3857947"/>
                  <a:pt x="6652279" y="3539446"/>
                  <a:pt x="6019561" y="2922998"/>
                </a:cubicBezTo>
                <a:cubicBezTo>
                  <a:pt x="5146257" y="2137676"/>
                  <a:pt x="4822991" y="1682394"/>
                  <a:pt x="3714489" y="1682394"/>
                </a:cubicBezTo>
                <a:cubicBezTo>
                  <a:pt x="2605987" y="1682394"/>
                  <a:pt x="2375189" y="2199320"/>
                  <a:pt x="1594352" y="2984642"/>
                </a:cubicBezTo>
                <a:cubicBezTo>
                  <a:pt x="1002731" y="3529173"/>
                  <a:pt x="133709" y="3909317"/>
                  <a:pt x="24974" y="33647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180839" y="89535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466589" y="89535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4352289" y="483505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 b="1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9620" y="489220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13696" y="3053289"/>
            <a:ext cx="3674123" cy="269715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03277" y="3731833"/>
            <a:ext cx="606664" cy="1404056"/>
          </a:xfrm>
          <a:custGeom>
            <a:avLst/>
            <a:gdLst>
              <a:gd name="connsiteX0" fmla="*/ 0 w 1346200"/>
              <a:gd name="connsiteY0" fmla="*/ 1011238 h 2022475"/>
              <a:gd name="connsiteX1" fmla="*/ 673100 w 1346200"/>
              <a:gd name="connsiteY1" fmla="*/ 0 h 2022475"/>
              <a:gd name="connsiteX2" fmla="*/ 1346200 w 1346200"/>
              <a:gd name="connsiteY2" fmla="*/ 1011238 h 2022475"/>
              <a:gd name="connsiteX3" fmla="*/ 673100 w 1346200"/>
              <a:gd name="connsiteY3" fmla="*/ 2022476 h 2022475"/>
              <a:gd name="connsiteX4" fmla="*/ 0 w 1346200"/>
              <a:gd name="connsiteY4" fmla="*/ 1011238 h 2022475"/>
              <a:gd name="connsiteX0" fmla="*/ 0 w 1346200"/>
              <a:gd name="connsiteY0" fmla="*/ 1354138 h 2365376"/>
              <a:gd name="connsiteX1" fmla="*/ 673100 w 1346200"/>
              <a:gd name="connsiteY1" fmla="*/ 0 h 2365376"/>
              <a:gd name="connsiteX2" fmla="*/ 1346200 w 1346200"/>
              <a:gd name="connsiteY2" fmla="*/ 1354138 h 2365376"/>
              <a:gd name="connsiteX3" fmla="*/ 673100 w 1346200"/>
              <a:gd name="connsiteY3" fmla="*/ 2365376 h 2365376"/>
              <a:gd name="connsiteX4" fmla="*/ 0 w 1346200"/>
              <a:gd name="connsiteY4" fmla="*/ 1354138 h 2365376"/>
              <a:gd name="connsiteX0" fmla="*/ 81 w 1346281"/>
              <a:gd name="connsiteY0" fmla="*/ 1354138 h 2571751"/>
              <a:gd name="connsiteX1" fmla="*/ 673181 w 1346281"/>
              <a:gd name="connsiteY1" fmla="*/ 0 h 2571751"/>
              <a:gd name="connsiteX2" fmla="*/ 1346281 w 1346281"/>
              <a:gd name="connsiteY2" fmla="*/ 1354138 h 2571751"/>
              <a:gd name="connsiteX3" fmla="*/ 708106 w 1346281"/>
              <a:gd name="connsiteY3" fmla="*/ 2571751 h 2571751"/>
              <a:gd name="connsiteX4" fmla="*/ 81 w 1346281"/>
              <a:gd name="connsiteY4" fmla="*/ 1354138 h 2571751"/>
              <a:gd name="connsiteX0" fmla="*/ 177315 w 691665"/>
              <a:gd name="connsiteY0" fmla="*/ 1328752 h 2571785"/>
              <a:gd name="connsiteX1" fmla="*/ 18565 w 691665"/>
              <a:gd name="connsiteY1" fmla="*/ 14 h 2571785"/>
              <a:gd name="connsiteX2" fmla="*/ 691665 w 691665"/>
              <a:gd name="connsiteY2" fmla="*/ 1354152 h 2571785"/>
              <a:gd name="connsiteX3" fmla="*/ 53490 w 691665"/>
              <a:gd name="connsiteY3" fmla="*/ 2571765 h 2571785"/>
              <a:gd name="connsiteX4" fmla="*/ 177315 w 691665"/>
              <a:gd name="connsiteY4" fmla="*/ 1328752 h 2571785"/>
              <a:gd name="connsiteX0" fmla="*/ 177284 w 691634"/>
              <a:gd name="connsiteY0" fmla="*/ 1328752 h 2632108"/>
              <a:gd name="connsiteX1" fmla="*/ 18534 w 691634"/>
              <a:gd name="connsiteY1" fmla="*/ 14 h 2632108"/>
              <a:gd name="connsiteX2" fmla="*/ 691634 w 691634"/>
              <a:gd name="connsiteY2" fmla="*/ 1354152 h 2632108"/>
              <a:gd name="connsiteX3" fmla="*/ 50284 w 691634"/>
              <a:gd name="connsiteY3" fmla="*/ 2632090 h 2632108"/>
              <a:gd name="connsiteX4" fmla="*/ 177284 w 691634"/>
              <a:gd name="connsiteY4" fmla="*/ 1328752 h 2632108"/>
              <a:gd name="connsiteX0" fmla="*/ 221611 w 735961"/>
              <a:gd name="connsiteY0" fmla="*/ 1328752 h 2646823"/>
              <a:gd name="connsiteX1" fmla="*/ 62861 w 735961"/>
              <a:gd name="connsiteY1" fmla="*/ 14 h 2646823"/>
              <a:gd name="connsiteX2" fmla="*/ 735961 w 735961"/>
              <a:gd name="connsiteY2" fmla="*/ 1354152 h 2646823"/>
              <a:gd name="connsiteX3" fmla="*/ 94611 w 735961"/>
              <a:gd name="connsiteY3" fmla="*/ 2632090 h 2646823"/>
              <a:gd name="connsiteX4" fmla="*/ 221611 w 735961"/>
              <a:gd name="connsiteY4" fmla="*/ 1328752 h 2646823"/>
              <a:gd name="connsiteX0" fmla="*/ 238106 w 752456"/>
              <a:gd name="connsiteY0" fmla="*/ 1342593 h 2660664"/>
              <a:gd name="connsiteX1" fmla="*/ 79356 w 752456"/>
              <a:gd name="connsiteY1" fmla="*/ 13855 h 2660664"/>
              <a:gd name="connsiteX2" fmla="*/ 752456 w 752456"/>
              <a:gd name="connsiteY2" fmla="*/ 1367993 h 2660664"/>
              <a:gd name="connsiteX3" fmla="*/ 111106 w 752456"/>
              <a:gd name="connsiteY3" fmla="*/ 2645931 h 2660664"/>
              <a:gd name="connsiteX4" fmla="*/ 238106 w 752456"/>
              <a:gd name="connsiteY4" fmla="*/ 1342593 h 26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56" h="2660664">
                <a:moveTo>
                  <a:pt x="238106" y="1342593"/>
                </a:moveTo>
                <a:cubicBezTo>
                  <a:pt x="232814" y="903914"/>
                  <a:pt x="-165119" y="152497"/>
                  <a:pt x="79356" y="13855"/>
                </a:cubicBezTo>
                <a:cubicBezTo>
                  <a:pt x="323831" y="-124787"/>
                  <a:pt x="752456" y="809502"/>
                  <a:pt x="752456" y="1367993"/>
                </a:cubicBezTo>
                <a:cubicBezTo>
                  <a:pt x="752456" y="1926484"/>
                  <a:pt x="384156" y="2783514"/>
                  <a:pt x="111106" y="2645931"/>
                </a:cubicBezTo>
                <a:cubicBezTo>
                  <a:pt x="-161944" y="2508348"/>
                  <a:pt x="243398" y="1781272"/>
                  <a:pt x="238106" y="13425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07954" y="3735382"/>
            <a:ext cx="469310" cy="4693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42230" y="2375743"/>
            <a:ext cx="171450" cy="1354022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98206" y="3627572"/>
            <a:ext cx="1341648" cy="1549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757370" y="4165092"/>
            <a:ext cx="664169" cy="178308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1434" y="4275349"/>
            <a:ext cx="66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SPN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4800" y="3821668"/>
            <a:ext cx="6569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venir Next Condensed" charset="0"/>
                <a:cs typeface="Avenir Next Condensed" charset="0"/>
              </a:rPr>
              <a:t>HFN</a:t>
            </a:r>
            <a:endParaRPr lang="en-US" sz="17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44" name="Left Arrow 43"/>
          <p:cNvSpPr/>
          <p:nvPr/>
        </p:nvSpPr>
        <p:spPr>
          <a:xfrm rot="10800000">
            <a:off x="7290096" y="4686448"/>
            <a:ext cx="1323020" cy="205754"/>
          </a:xfrm>
          <a:prstGeom prst="leftArrow">
            <a:avLst>
              <a:gd name="adj1" fmla="val 50000"/>
              <a:gd name="adj2" fmla="val 1053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97607" y="4383138"/>
            <a:ext cx="225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Excitation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30187" y="5032851"/>
            <a:ext cx="225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Inhibition</a:t>
            </a:r>
          </a:p>
        </p:txBody>
      </p:sp>
      <p:sp>
        <p:nvSpPr>
          <p:cNvPr id="48" name="Left Arrow 47"/>
          <p:cNvSpPr/>
          <p:nvPr/>
        </p:nvSpPr>
        <p:spPr>
          <a:xfrm rot="10800000">
            <a:off x="7289819" y="5368792"/>
            <a:ext cx="1323020" cy="205754"/>
          </a:xfrm>
          <a:prstGeom prst="leftArrow">
            <a:avLst>
              <a:gd name="adj1" fmla="val 50000"/>
              <a:gd name="adj2" fmla="val 1053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t="28226" r="49824" b="2883"/>
          <a:stretch/>
        </p:blipFill>
        <p:spPr>
          <a:xfrm>
            <a:off x="181307" y="1722023"/>
            <a:ext cx="2858881" cy="1766288"/>
          </a:xfrm>
          <a:prstGeom prst="rect">
            <a:avLst/>
          </a:prstGeom>
        </p:spPr>
      </p:pic>
      <p:sp>
        <p:nvSpPr>
          <p:cNvPr id="55" name="Down Arrow 32"/>
          <p:cNvSpPr/>
          <p:nvPr/>
        </p:nvSpPr>
        <p:spPr>
          <a:xfrm>
            <a:off x="3555591" y="2409325"/>
            <a:ext cx="171450" cy="1320440"/>
          </a:xfrm>
          <a:custGeom>
            <a:avLst/>
            <a:gdLst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27150"/>
              <a:gd name="connsiteY0" fmla="*/ 1618532 h 1989541"/>
              <a:gd name="connsiteX1" fmla="*/ 56788 w 227150"/>
              <a:gd name="connsiteY1" fmla="*/ 1618532 h 1989541"/>
              <a:gd name="connsiteX2" fmla="*/ 56788 w 227150"/>
              <a:gd name="connsiteY2" fmla="*/ 0 h 1989541"/>
              <a:gd name="connsiteX3" fmla="*/ 170363 w 227150"/>
              <a:gd name="connsiteY3" fmla="*/ 0 h 1989541"/>
              <a:gd name="connsiteX4" fmla="*/ 170363 w 227150"/>
              <a:gd name="connsiteY4" fmla="*/ 1618532 h 1989541"/>
              <a:gd name="connsiteX5" fmla="*/ 227150 w 227150"/>
              <a:gd name="connsiteY5" fmla="*/ 1618532 h 1989541"/>
              <a:gd name="connsiteX6" fmla="*/ 113575 w 227150"/>
              <a:gd name="connsiteY6" fmla="*/ 1989541 h 1989541"/>
              <a:gd name="connsiteX7" fmla="*/ 0 w 227150"/>
              <a:gd name="connsiteY7" fmla="*/ 1618532 h 1989541"/>
              <a:gd name="connsiteX0" fmla="*/ 0 w 252817"/>
              <a:gd name="connsiteY0" fmla="*/ 1531905 h 1989541"/>
              <a:gd name="connsiteX1" fmla="*/ 82455 w 252817"/>
              <a:gd name="connsiteY1" fmla="*/ 1618532 h 1989541"/>
              <a:gd name="connsiteX2" fmla="*/ 82455 w 252817"/>
              <a:gd name="connsiteY2" fmla="*/ 0 h 1989541"/>
              <a:gd name="connsiteX3" fmla="*/ 196030 w 252817"/>
              <a:gd name="connsiteY3" fmla="*/ 0 h 1989541"/>
              <a:gd name="connsiteX4" fmla="*/ 196030 w 252817"/>
              <a:gd name="connsiteY4" fmla="*/ 1618532 h 1989541"/>
              <a:gd name="connsiteX5" fmla="*/ 252817 w 252817"/>
              <a:gd name="connsiteY5" fmla="*/ 1618532 h 1989541"/>
              <a:gd name="connsiteX6" fmla="*/ 139242 w 252817"/>
              <a:gd name="connsiteY6" fmla="*/ 1989541 h 1989541"/>
              <a:gd name="connsiteX7" fmla="*/ 0 w 252817"/>
              <a:gd name="connsiteY7" fmla="*/ 1531905 h 1989541"/>
              <a:gd name="connsiteX0" fmla="*/ 0 w 281693"/>
              <a:gd name="connsiteY0" fmla="*/ 1531905 h 1989541"/>
              <a:gd name="connsiteX1" fmla="*/ 82455 w 281693"/>
              <a:gd name="connsiteY1" fmla="*/ 1618532 h 1989541"/>
              <a:gd name="connsiteX2" fmla="*/ 82455 w 281693"/>
              <a:gd name="connsiteY2" fmla="*/ 0 h 1989541"/>
              <a:gd name="connsiteX3" fmla="*/ 196030 w 281693"/>
              <a:gd name="connsiteY3" fmla="*/ 0 h 1989541"/>
              <a:gd name="connsiteX4" fmla="*/ 196030 w 281693"/>
              <a:gd name="connsiteY4" fmla="*/ 1618532 h 1989541"/>
              <a:gd name="connsiteX5" fmla="*/ 281693 w 281693"/>
              <a:gd name="connsiteY5" fmla="*/ 1544738 h 1989541"/>
              <a:gd name="connsiteX6" fmla="*/ 139242 w 281693"/>
              <a:gd name="connsiteY6" fmla="*/ 1989541 h 1989541"/>
              <a:gd name="connsiteX7" fmla="*/ 0 w 281693"/>
              <a:gd name="connsiteY7" fmla="*/ 1531905 h 198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93" h="1989541">
                <a:moveTo>
                  <a:pt x="0" y="1531905"/>
                </a:moveTo>
                <a:lnTo>
                  <a:pt x="82455" y="1618532"/>
                </a:lnTo>
                <a:lnTo>
                  <a:pt x="82455" y="0"/>
                </a:lnTo>
                <a:lnTo>
                  <a:pt x="196030" y="0"/>
                </a:lnTo>
                <a:lnTo>
                  <a:pt x="196030" y="1618532"/>
                </a:lnTo>
                <a:lnTo>
                  <a:pt x="281693" y="1544738"/>
                </a:lnTo>
                <a:lnTo>
                  <a:pt x="139242" y="1989541"/>
                </a:lnTo>
                <a:lnTo>
                  <a:pt x="0" y="153190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2" name="Can 31"/>
          <p:cNvSpPr/>
          <p:nvPr/>
        </p:nvSpPr>
        <p:spPr>
          <a:xfrm rot="12788196">
            <a:off x="4972751" y="2958984"/>
            <a:ext cx="90220" cy="46087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34" name="Trapezoid 33"/>
          <p:cNvSpPr/>
          <p:nvPr/>
        </p:nvSpPr>
        <p:spPr>
          <a:xfrm rot="1868179">
            <a:off x="4654771" y="3352910"/>
            <a:ext cx="273083" cy="386747"/>
          </a:xfrm>
          <a:prstGeom prst="trapezoid">
            <a:avLst>
              <a:gd name="adj" fmla="val 36398"/>
            </a:avLst>
          </a:prstGeom>
          <a:solidFill>
            <a:srgbClr val="2938F4">
              <a:alpha val="76863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28" name="Right Arrow 2"/>
          <p:cNvSpPr/>
          <p:nvPr/>
        </p:nvSpPr>
        <p:spPr>
          <a:xfrm rot="20444182">
            <a:off x="1210120" y="2801782"/>
            <a:ext cx="784956" cy="78446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608" h="104594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46608" y="37995"/>
                </a:lnTo>
                <a:lnTo>
                  <a:pt x="910945" y="104594"/>
                </a:lnTo>
                <a:lnTo>
                  <a:pt x="910945" y="71657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ight Arrow 2"/>
          <p:cNvSpPr/>
          <p:nvPr/>
        </p:nvSpPr>
        <p:spPr>
          <a:xfrm rot="1071939">
            <a:off x="2008142" y="2763286"/>
            <a:ext cx="756698" cy="85451"/>
          </a:xfrm>
          <a:custGeom>
            <a:avLst/>
            <a:gdLst>
              <a:gd name="connsiteX0" fmla="*/ 0 w 1060402"/>
              <a:gd name="connsiteY0" fmla="*/ 32937 h 131746"/>
              <a:gd name="connsiteX1" fmla="*/ 874543 w 1060402"/>
              <a:gd name="connsiteY1" fmla="*/ 32937 h 131746"/>
              <a:gd name="connsiteX2" fmla="*/ 874543 w 1060402"/>
              <a:gd name="connsiteY2" fmla="*/ 0 h 131746"/>
              <a:gd name="connsiteX3" fmla="*/ 1060402 w 1060402"/>
              <a:gd name="connsiteY3" fmla="*/ 65873 h 131746"/>
              <a:gd name="connsiteX4" fmla="*/ 874543 w 1060402"/>
              <a:gd name="connsiteY4" fmla="*/ 131746 h 131746"/>
              <a:gd name="connsiteX5" fmla="*/ 874543 w 1060402"/>
              <a:gd name="connsiteY5" fmla="*/ 98810 h 131746"/>
              <a:gd name="connsiteX6" fmla="*/ 0 w 1060402"/>
              <a:gd name="connsiteY6" fmla="*/ 98810 h 131746"/>
              <a:gd name="connsiteX7" fmla="*/ 0 w 1060402"/>
              <a:gd name="connsiteY7" fmla="*/ 32937 h 131746"/>
              <a:gd name="connsiteX0" fmla="*/ 0 w 1060402"/>
              <a:gd name="connsiteY0" fmla="*/ 32937 h 114198"/>
              <a:gd name="connsiteX1" fmla="*/ 874543 w 1060402"/>
              <a:gd name="connsiteY1" fmla="*/ 32937 h 114198"/>
              <a:gd name="connsiteX2" fmla="*/ 874543 w 1060402"/>
              <a:gd name="connsiteY2" fmla="*/ 0 h 114198"/>
              <a:gd name="connsiteX3" fmla="*/ 1060402 w 1060402"/>
              <a:gd name="connsiteY3" fmla="*/ 65873 h 114198"/>
              <a:gd name="connsiteX4" fmla="*/ 910945 w 1060402"/>
              <a:gd name="connsiteY4" fmla="*/ 114198 h 114198"/>
              <a:gd name="connsiteX5" fmla="*/ 874543 w 1060402"/>
              <a:gd name="connsiteY5" fmla="*/ 98810 h 114198"/>
              <a:gd name="connsiteX6" fmla="*/ 0 w 1060402"/>
              <a:gd name="connsiteY6" fmla="*/ 98810 h 114198"/>
              <a:gd name="connsiteX7" fmla="*/ 0 w 1060402"/>
              <a:gd name="connsiteY7" fmla="*/ 32937 h 114198"/>
              <a:gd name="connsiteX0" fmla="*/ 0 w 1035667"/>
              <a:gd name="connsiteY0" fmla="*/ 32937 h 114198"/>
              <a:gd name="connsiteX1" fmla="*/ 874543 w 1035667"/>
              <a:gd name="connsiteY1" fmla="*/ 32937 h 114198"/>
              <a:gd name="connsiteX2" fmla="*/ 874543 w 1035667"/>
              <a:gd name="connsiteY2" fmla="*/ 0 h 114198"/>
              <a:gd name="connsiteX3" fmla="*/ 1035667 w 1035667"/>
              <a:gd name="connsiteY3" fmla="*/ 40412 h 114198"/>
              <a:gd name="connsiteX4" fmla="*/ 910945 w 1035667"/>
              <a:gd name="connsiteY4" fmla="*/ 114198 h 114198"/>
              <a:gd name="connsiteX5" fmla="*/ 874543 w 1035667"/>
              <a:gd name="connsiteY5" fmla="*/ 98810 h 114198"/>
              <a:gd name="connsiteX6" fmla="*/ 0 w 1035667"/>
              <a:gd name="connsiteY6" fmla="*/ 98810 h 114198"/>
              <a:gd name="connsiteX7" fmla="*/ 0 w 1035667"/>
              <a:gd name="connsiteY7" fmla="*/ 32937 h 114198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874543 w 1035667"/>
              <a:gd name="connsiteY5" fmla="*/ 89206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74543 w 1035667"/>
              <a:gd name="connsiteY1" fmla="*/ 23333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35667"/>
              <a:gd name="connsiteY0" fmla="*/ 23333 h 104594"/>
              <a:gd name="connsiteX1" fmla="*/ 897474 w 1035667"/>
              <a:gd name="connsiteY1" fmla="*/ 34710 h 104594"/>
              <a:gd name="connsiteX2" fmla="*/ 844281 w 1035667"/>
              <a:gd name="connsiteY2" fmla="*/ 0 h 104594"/>
              <a:gd name="connsiteX3" fmla="*/ 1035667 w 1035667"/>
              <a:gd name="connsiteY3" fmla="*/ 30808 h 104594"/>
              <a:gd name="connsiteX4" fmla="*/ 910945 w 1035667"/>
              <a:gd name="connsiteY4" fmla="*/ 104594 h 104594"/>
              <a:gd name="connsiteX5" fmla="*/ 910945 w 1035667"/>
              <a:gd name="connsiteY5" fmla="*/ 71657 h 104594"/>
              <a:gd name="connsiteX6" fmla="*/ 0 w 1035667"/>
              <a:gd name="connsiteY6" fmla="*/ 89206 h 104594"/>
              <a:gd name="connsiteX7" fmla="*/ 0 w 1035667"/>
              <a:gd name="connsiteY7" fmla="*/ 23333 h 104594"/>
              <a:gd name="connsiteX0" fmla="*/ 0 w 1046608"/>
              <a:gd name="connsiteY0" fmla="*/ 23333 h 104594"/>
              <a:gd name="connsiteX1" fmla="*/ 897474 w 1046608"/>
              <a:gd name="connsiteY1" fmla="*/ 34710 h 104594"/>
              <a:gd name="connsiteX2" fmla="*/ 844281 w 1046608"/>
              <a:gd name="connsiteY2" fmla="*/ 0 h 104594"/>
              <a:gd name="connsiteX3" fmla="*/ 1046608 w 1046608"/>
              <a:gd name="connsiteY3" fmla="*/ 37995 h 104594"/>
              <a:gd name="connsiteX4" fmla="*/ 910945 w 1046608"/>
              <a:gd name="connsiteY4" fmla="*/ 104594 h 104594"/>
              <a:gd name="connsiteX5" fmla="*/ 910945 w 1046608"/>
              <a:gd name="connsiteY5" fmla="*/ 71657 h 104594"/>
              <a:gd name="connsiteX6" fmla="*/ 0 w 1046608"/>
              <a:gd name="connsiteY6" fmla="*/ 89206 h 104594"/>
              <a:gd name="connsiteX7" fmla="*/ 0 w 1046608"/>
              <a:gd name="connsiteY7" fmla="*/ 23333 h 104594"/>
              <a:gd name="connsiteX0" fmla="*/ 0 w 1046608"/>
              <a:gd name="connsiteY0" fmla="*/ 23333 h 115109"/>
              <a:gd name="connsiteX1" fmla="*/ 897474 w 1046608"/>
              <a:gd name="connsiteY1" fmla="*/ 34710 h 115109"/>
              <a:gd name="connsiteX2" fmla="*/ 844281 w 1046608"/>
              <a:gd name="connsiteY2" fmla="*/ 0 h 115109"/>
              <a:gd name="connsiteX3" fmla="*/ 1046608 w 1046608"/>
              <a:gd name="connsiteY3" fmla="*/ 37995 h 115109"/>
              <a:gd name="connsiteX4" fmla="*/ 855310 w 1046608"/>
              <a:gd name="connsiteY4" fmla="*/ 115109 h 115109"/>
              <a:gd name="connsiteX5" fmla="*/ 910945 w 1046608"/>
              <a:gd name="connsiteY5" fmla="*/ 71657 h 115109"/>
              <a:gd name="connsiteX6" fmla="*/ 0 w 1046608"/>
              <a:gd name="connsiteY6" fmla="*/ 89206 h 115109"/>
              <a:gd name="connsiteX7" fmla="*/ 0 w 1046608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910945 w 1052705"/>
              <a:gd name="connsiteY5" fmla="*/ 71657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5109"/>
              <a:gd name="connsiteX1" fmla="*/ 897474 w 1052705"/>
              <a:gd name="connsiteY1" fmla="*/ 34710 h 115109"/>
              <a:gd name="connsiteX2" fmla="*/ 844281 w 1052705"/>
              <a:gd name="connsiteY2" fmla="*/ 0 h 115109"/>
              <a:gd name="connsiteX3" fmla="*/ 1052705 w 1052705"/>
              <a:gd name="connsiteY3" fmla="*/ 56126 h 115109"/>
              <a:gd name="connsiteX4" fmla="*/ 855310 w 1052705"/>
              <a:gd name="connsiteY4" fmla="*/ 115109 h 115109"/>
              <a:gd name="connsiteX5" fmla="*/ 893148 w 1052705"/>
              <a:gd name="connsiteY5" fmla="*/ 70483 h 115109"/>
              <a:gd name="connsiteX6" fmla="*/ 0 w 1052705"/>
              <a:gd name="connsiteY6" fmla="*/ 89206 h 115109"/>
              <a:gd name="connsiteX7" fmla="*/ 0 w 1052705"/>
              <a:gd name="connsiteY7" fmla="*/ 23333 h 115109"/>
              <a:gd name="connsiteX0" fmla="*/ 0 w 1052705"/>
              <a:gd name="connsiteY0" fmla="*/ 23333 h 113935"/>
              <a:gd name="connsiteX1" fmla="*/ 897474 w 1052705"/>
              <a:gd name="connsiteY1" fmla="*/ 34710 h 113935"/>
              <a:gd name="connsiteX2" fmla="*/ 844281 w 1052705"/>
              <a:gd name="connsiteY2" fmla="*/ 0 h 113935"/>
              <a:gd name="connsiteX3" fmla="*/ 1052705 w 1052705"/>
              <a:gd name="connsiteY3" fmla="*/ 56126 h 113935"/>
              <a:gd name="connsiteX4" fmla="*/ 837512 w 1052705"/>
              <a:gd name="connsiteY4" fmla="*/ 113935 h 113935"/>
              <a:gd name="connsiteX5" fmla="*/ 893148 w 1052705"/>
              <a:gd name="connsiteY5" fmla="*/ 70483 h 113935"/>
              <a:gd name="connsiteX6" fmla="*/ 0 w 1052705"/>
              <a:gd name="connsiteY6" fmla="*/ 89206 h 113935"/>
              <a:gd name="connsiteX7" fmla="*/ 0 w 1052705"/>
              <a:gd name="connsiteY7" fmla="*/ 23333 h 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705" h="113935">
                <a:moveTo>
                  <a:pt x="0" y="23333"/>
                </a:moveTo>
                <a:lnTo>
                  <a:pt x="897474" y="34710"/>
                </a:lnTo>
                <a:lnTo>
                  <a:pt x="844281" y="0"/>
                </a:lnTo>
                <a:lnTo>
                  <a:pt x="1052705" y="56126"/>
                </a:lnTo>
                <a:lnTo>
                  <a:pt x="837512" y="113935"/>
                </a:lnTo>
                <a:lnTo>
                  <a:pt x="893148" y="70483"/>
                </a:lnTo>
                <a:lnTo>
                  <a:pt x="0" y="89206"/>
                </a:lnTo>
                <a:lnTo>
                  <a:pt x="0" y="2333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9277" y="1532014"/>
            <a:ext cx="207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Medial 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Prefrontal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Cortex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1796" y="4106809"/>
            <a:ext cx="156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Dorsomedial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Striatum</a:t>
            </a:r>
          </a:p>
        </p:txBody>
      </p:sp>
      <p:sp>
        <p:nvSpPr>
          <p:cNvPr id="42" name="CustomShape 1"/>
          <p:cNvSpPr/>
          <p:nvPr/>
        </p:nvSpPr>
        <p:spPr>
          <a:xfrm>
            <a:off x="54390" y="-22527"/>
            <a:ext cx="862236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We can 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Block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the 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Effects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of 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Chronic Stress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by </a:t>
            </a:r>
            <a:r>
              <a:rPr lang="en-US" sz="32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Optogenetically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 Stimulating Striatal HFNs</a:t>
            </a:r>
            <a:endParaRPr lang="en-US" sz="3200" b="1" dirty="0">
              <a:solidFill>
                <a:srgbClr val="000000"/>
              </a:solidFill>
              <a:latin typeface="Arial Narrow" panose="020B0606020202030204" pitchFamily="34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797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1F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10" grpId="0" animBg="1"/>
      <p:bldP spid="55" grpId="0" animBg="1"/>
      <p:bldP spid="28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Arial Narrow" charset="0"/>
              </a:rPr>
              <a:t>Modeling: Chronic Stress Change Excitation-Inhibition Balance of </a:t>
            </a:r>
            <a:r>
              <a:rPr lang="en-US" sz="3200" b="1" dirty="0" err="1" smtClean="0">
                <a:latin typeface="Arial Narrow" charset="0"/>
              </a:rPr>
              <a:t>Cortico-Striosomal</a:t>
            </a:r>
            <a:r>
              <a:rPr lang="en-US" sz="3200" b="1" dirty="0" smtClean="0">
                <a:latin typeface="Arial Narrow" charset="0"/>
              </a:rPr>
              <a:t> Circuit 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7086"/>
            <a:ext cx="3178669" cy="2741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07086"/>
            <a:ext cx="3200400" cy="2760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3" y="4370008"/>
            <a:ext cx="3580399" cy="234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7" y="1523260"/>
            <a:ext cx="2589753" cy="1704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28226" r="49824" b="2883"/>
          <a:stretch/>
        </p:blipFill>
        <p:spPr>
          <a:xfrm>
            <a:off x="3505200" y="1492370"/>
            <a:ext cx="2858881" cy="1766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32" y="4370008"/>
            <a:ext cx="3607865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Arial Narrow" charset="0"/>
              </a:rPr>
              <a:t>Modeling: Chronic Stress Change Excitation-Inhibition Balance of </a:t>
            </a:r>
            <a:r>
              <a:rPr lang="en-US" sz="3200" b="1" dirty="0" err="1" smtClean="0">
                <a:latin typeface="Arial Narrow" charset="0"/>
              </a:rPr>
              <a:t>Cortico-Striosomal</a:t>
            </a:r>
            <a:r>
              <a:rPr lang="en-US" sz="3200" b="1" dirty="0" smtClean="0">
                <a:latin typeface="Arial Narrow" charset="0"/>
              </a:rPr>
              <a:t> Circuit 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7086"/>
            <a:ext cx="3178669" cy="2741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07086"/>
            <a:ext cx="3200400" cy="2760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3" y="4370008"/>
            <a:ext cx="3580399" cy="234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7" y="1523260"/>
            <a:ext cx="2589753" cy="1704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28226" r="49824" b="2883"/>
          <a:stretch/>
        </p:blipFill>
        <p:spPr>
          <a:xfrm>
            <a:off x="3505200" y="1492370"/>
            <a:ext cx="2858881" cy="1766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32" y="4370008"/>
            <a:ext cx="3607865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8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17" descr="release_Inhibit2_hir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73390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Text Box 5"/>
          <p:cNvSpPr txBox="1">
            <a:spLocks noChangeArrowheads="1"/>
          </p:cNvSpPr>
          <p:nvPr/>
        </p:nvSpPr>
        <p:spPr bwMode="auto">
          <a:xfrm>
            <a:off x="-40843" y="1440359"/>
            <a:ext cx="1526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Neocortex</a:t>
            </a:r>
            <a:endParaRPr lang="en-US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47477" y="3467250"/>
            <a:ext cx="175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Striatum</a:t>
            </a:r>
            <a:endParaRPr lang="en-US" sz="4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0" y="6258580"/>
            <a:ext cx="2361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Substantia </a:t>
            </a:r>
            <a:r>
              <a:rPr lang="en-US" sz="28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Nigra</a:t>
            </a:r>
            <a:endParaRPr lang="en-US" sz="2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136525" y="73152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Neocortical and Striatal Circuits in Evaluation, Decision-Making and Disorders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18796" name="Text Box 11"/>
          <p:cNvSpPr txBox="1">
            <a:spLocks noChangeArrowheads="1"/>
          </p:cNvSpPr>
          <p:nvPr/>
        </p:nvSpPr>
        <p:spPr bwMode="auto">
          <a:xfrm>
            <a:off x="4463467" y="564280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>
              <a:latin typeface="Arial Narrow" panose="020B0606020202030204" pitchFamily="34" charset="0"/>
            </a:endParaRP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3472996" y="5364783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Arial Narrow" panose="020B0606020202030204" pitchFamily="34" charset="0"/>
              </a:rPr>
              <a:t>Dopamine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24562" y="3541455"/>
            <a:ext cx="311943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DECISION</a:t>
            </a:r>
            <a:endParaRPr lang="en-US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sz="4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31132" y="3118892"/>
            <a:ext cx="3106330" cy="3586708"/>
            <a:chOff x="4876800" y="1932563"/>
            <a:chExt cx="3106330" cy="3586708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876800" y="1932563"/>
              <a:ext cx="3106330" cy="187743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231775" indent="-2317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B0F0"/>
                  </a:solidFill>
                  <a:latin typeface="Arial Narrow" panose="020B0606020202030204" pitchFamily="34" charset="0"/>
                </a:rPr>
                <a:t>Motor plus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Narrow" panose="020B0606020202030204" pitchFamily="34" charset="0"/>
                </a:rPr>
                <a:t>Parkinson’s disease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Narrow" panose="020B0606020202030204" pitchFamily="34" charset="0"/>
                </a:rPr>
                <a:t>Huntington’s disease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 Narrow" panose="020B0606020202030204" pitchFamily="34" charset="0"/>
                </a:rPr>
                <a:t>Dystonia</a:t>
              </a:r>
              <a:endParaRPr lang="en-US" dirty="0">
                <a:latin typeface="Arial Narrow" panose="020B0606020202030204" pitchFamily="34" charset="0"/>
              </a:endParaRPr>
            </a:p>
            <a:p>
              <a:pPr marL="1828800" lvl="4" indent="0" eaLnBrk="1" hangingPunct="1"/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76800" y="3580279"/>
              <a:ext cx="3106330" cy="193899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31775" indent="-231775" eaLnBrk="0" hangingPunct="0"/>
              <a:r>
                <a:rPr lang="en-US" sz="2400" dirty="0" smtClean="0">
                  <a:solidFill>
                    <a:srgbClr val="00B0F0"/>
                  </a:solidFill>
                  <a:latin typeface="Arial Narrow" panose="020B0606020202030204" pitchFamily="34" charset="0"/>
                </a:rPr>
                <a:t>Neuropsychiatric</a:t>
              </a:r>
              <a:endParaRPr lang="en-US" sz="2400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  <a:p>
              <a:pPr marL="342900" indent="-342900" eaLnBrk="0" hangingPunct="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 Narrow" panose="020B0606020202030204" pitchFamily="34" charset="0"/>
                </a:rPr>
                <a:t>Repetitive Behaviors</a:t>
              </a:r>
            </a:p>
            <a:p>
              <a:pPr marL="342900" indent="-342900" eaLnBrk="0" hangingPunct="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 Narrow" panose="020B0606020202030204" pitchFamily="34" charset="0"/>
                </a:rPr>
                <a:t>OCD/Tourette/ASD</a:t>
              </a:r>
              <a:endParaRPr lang="en-US" sz="2400" dirty="0">
                <a:latin typeface="Arial Narrow" panose="020B0606020202030204" pitchFamily="34" charset="0"/>
              </a:endParaRPr>
            </a:p>
            <a:p>
              <a:pPr marL="342900" indent="-342900" eaLnBrk="0" hangingPunct="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 Narrow" panose="020B0606020202030204" pitchFamily="34" charset="0"/>
                </a:rPr>
                <a:t>Mania/Depression</a:t>
              </a:r>
            </a:p>
            <a:p>
              <a:pPr lvl="4"/>
              <a:endParaRPr lang="en-US" sz="2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6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85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u="sng" dirty="0" smtClean="0">
                <a:latin typeface="Arial Narrow" charset="0"/>
              </a:rPr>
              <a:t>Just</a:t>
            </a:r>
            <a:r>
              <a:rPr lang="en-US" sz="3200" b="1" dirty="0" smtClean="0">
                <a:latin typeface="Arial Narrow" charset="0"/>
              </a:rPr>
              <a:t> Shift </a:t>
            </a:r>
            <a:r>
              <a:rPr lang="en-US" sz="3200" b="1" dirty="0">
                <a:latin typeface="Arial Narrow" charset="0"/>
              </a:rPr>
              <a:t>of E-I </a:t>
            </a:r>
            <a:r>
              <a:rPr lang="en-US" sz="3200" b="1" dirty="0" smtClean="0">
                <a:latin typeface="Arial Narrow" charset="0"/>
              </a:rPr>
              <a:t>Balance Predicts Striosomal Hyperactivity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" y="2613660"/>
            <a:ext cx="4105275" cy="2962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/>
          <a:stretch/>
        </p:blipFill>
        <p:spPr>
          <a:xfrm>
            <a:off x="5410201" y="2450914"/>
            <a:ext cx="3718560" cy="26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85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u="sng" dirty="0" smtClean="0">
                <a:latin typeface="Arial Narrow" charset="0"/>
              </a:rPr>
              <a:t>Just</a:t>
            </a:r>
            <a:r>
              <a:rPr lang="en-US" sz="3200" b="1" dirty="0" smtClean="0">
                <a:latin typeface="Arial Narrow" charset="0"/>
              </a:rPr>
              <a:t> PFC-PLs Activity After Stress Does Not Predict Striosomal Hyperactivity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529840"/>
            <a:ext cx="4343400" cy="304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9"/>
          <a:stretch/>
        </p:blipFill>
        <p:spPr>
          <a:xfrm>
            <a:off x="5257800" y="2529840"/>
            <a:ext cx="363681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85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 Narrow" charset="0"/>
              </a:rPr>
              <a:t>Model </a:t>
            </a:r>
            <a:r>
              <a:rPr lang="en-US" sz="3200" b="1" dirty="0" smtClean="0">
                <a:latin typeface="Arial Narrow" charset="0"/>
              </a:rPr>
              <a:t>Without Shifted E-I Balance Does Not Predicts </a:t>
            </a:r>
            <a:endParaRPr lang="en-US" sz="3200" b="1" dirty="0">
              <a:latin typeface="Arial Narrow" charset="0"/>
            </a:endParaRPr>
          </a:p>
          <a:p>
            <a:r>
              <a:rPr lang="en-US" sz="3200" b="1" dirty="0" smtClean="0">
                <a:latin typeface="Arial Narrow" charset="0"/>
              </a:rPr>
              <a:t>Striosomal Hyperactivity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1691640"/>
            <a:ext cx="3794125" cy="428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6"/>
          <a:stretch/>
        </p:blipFill>
        <p:spPr>
          <a:xfrm>
            <a:off x="4766310" y="2590800"/>
            <a:ext cx="41338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2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charset="0"/>
              </a:rPr>
              <a:t> 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4022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4403725" y="34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92100" y="76200"/>
            <a:ext cx="885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Arial Narrow" charset="0"/>
              </a:rPr>
              <a:t>Equal Decreases </a:t>
            </a:r>
            <a:r>
              <a:rPr lang="en-US" sz="3200" b="1" dirty="0">
                <a:latin typeface="Arial Narrow" charset="0"/>
              </a:rPr>
              <a:t>in </a:t>
            </a:r>
            <a:r>
              <a:rPr lang="en-US" sz="3200" b="1" dirty="0" smtClean="0">
                <a:latin typeface="Arial Narrow" charset="0"/>
              </a:rPr>
              <a:t>Connectivity Strength</a:t>
            </a:r>
            <a:r>
              <a:rPr lang="en-US" sz="3200" b="1" dirty="0">
                <a:latin typeface="Arial Narrow" charset="0"/>
              </a:rPr>
              <a:t>, </a:t>
            </a:r>
            <a:r>
              <a:rPr lang="en-US" sz="3200" b="1" dirty="0" smtClean="0">
                <a:latin typeface="Arial Narrow" charset="0"/>
              </a:rPr>
              <a:t>With </a:t>
            </a:r>
            <a:r>
              <a:rPr lang="en-US" sz="3200" b="1" u="sng" dirty="0" smtClean="0">
                <a:latin typeface="Arial Narrow" charset="0"/>
              </a:rPr>
              <a:t>Floor Effect </a:t>
            </a:r>
            <a:r>
              <a:rPr lang="en-US" sz="3200" b="1" u="sng" dirty="0">
                <a:latin typeface="Arial Narrow" charset="0"/>
              </a:rPr>
              <a:t>for </a:t>
            </a:r>
            <a:r>
              <a:rPr lang="en-US" sz="3200" b="1" u="sng" dirty="0" smtClean="0">
                <a:latin typeface="Arial Narrow" charset="0"/>
              </a:rPr>
              <a:t>HFN</a:t>
            </a:r>
            <a:r>
              <a:rPr lang="en-US" sz="3200" b="1" dirty="0" smtClean="0">
                <a:latin typeface="Arial Narrow" charset="0"/>
              </a:rPr>
              <a:t>,- Predicts </a:t>
            </a:r>
            <a:r>
              <a:rPr lang="en-US" sz="3200" b="1" dirty="0">
                <a:latin typeface="Arial Narrow" charset="0"/>
              </a:rPr>
              <a:t>Striosomal Hyperactivity and </a:t>
            </a:r>
            <a:r>
              <a:rPr lang="en-US" sz="3200" b="1" dirty="0" smtClean="0">
                <a:latin typeface="Arial Narrow" charset="0"/>
              </a:rPr>
              <a:t>Delayed HFN peaks </a:t>
            </a:r>
            <a:endParaRPr lang="en-US" sz="3200" b="1" dirty="0">
              <a:latin typeface="Arial Narrow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6940"/>
            <a:ext cx="3105150" cy="450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26460"/>
            <a:ext cx="3006106" cy="44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37160" y="73080"/>
            <a:ext cx="862236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Arial Narrow"/>
                <a:ea typeface="DejaVu Sans"/>
              </a:rPr>
              <a:t>Striosome</a:t>
            </a:r>
            <a:r>
              <a:rPr lang="en-US" sz="3200" b="1" dirty="0" smtClean="0">
                <a:solidFill>
                  <a:srgbClr val="000000"/>
                </a:solidFill>
                <a:latin typeface="Arial Narrow"/>
                <a:ea typeface="DejaVu Sans"/>
              </a:rPr>
              <a:t> and Matrix Compartments of the Striatum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0117" b="14258"/>
          <a:stretch/>
        </p:blipFill>
        <p:spPr bwMode="auto">
          <a:xfrm>
            <a:off x="762000" y="737027"/>
            <a:ext cx="737373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ortico-stria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042374"/>
            <a:ext cx="4577212" cy="4691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3675" y="2133600"/>
            <a:ext cx="48798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Striosomes function ?</a:t>
            </a:r>
          </a:p>
          <a:p>
            <a:pPr algn="ctr"/>
            <a:endParaRPr lang="en-US" sz="4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Technical limitations… </a:t>
            </a:r>
            <a:endParaRPr lang="en-US" sz="4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00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5" y="2571750"/>
            <a:ext cx="4403207" cy="2963016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011294" y="2015380"/>
            <a:ext cx="1663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 Narrow" panose="020B0606020202030204" pitchFamily="34" charset="0"/>
              </a:rPr>
              <a:t>Evaluation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85737" y="2888046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Neocortex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642175" y="3782310"/>
            <a:ext cx="136911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 Narrow" panose="020B0606020202030204" pitchFamily="34" charset="0"/>
              </a:rPr>
              <a:t>Striatum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10955" y="4458262"/>
            <a:ext cx="90903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Arial Narrow" panose="020B0606020202030204" pitchFamily="34" charset="0"/>
              </a:rPr>
              <a:t>LHb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357" y="4918580"/>
            <a:ext cx="13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Raphe</a:t>
            </a:r>
          </a:p>
          <a:p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Serotonin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846338" y="3985341"/>
            <a:ext cx="178017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Arial Narrow" panose="020B0606020202030204" pitchFamily="34" charset="0"/>
                <a:cs typeface="Arial" charset="0"/>
              </a:rPr>
              <a:t>Pallidum</a:t>
            </a:r>
            <a:endParaRPr lang="en-US" sz="1800" dirty="0"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 Narrow" panose="020B0606020202030204" pitchFamily="34" charset="0"/>
                <a:cs typeface="Arial" charset="0"/>
              </a:rPr>
              <a:t>S. </a:t>
            </a:r>
            <a:r>
              <a:rPr lang="en-US" sz="1800" dirty="0" err="1">
                <a:latin typeface="Arial Narrow" panose="020B0606020202030204" pitchFamily="34" charset="0"/>
                <a:cs typeface="Arial" charset="0"/>
              </a:rPr>
              <a:t>Nigra</a:t>
            </a:r>
            <a:endParaRPr lang="en-US" sz="1800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380964" y="5215614"/>
            <a:ext cx="1938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Dopamine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17783" y="3085095"/>
            <a:ext cx="350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DECISION</a:t>
            </a:r>
            <a:endParaRPr lang="en-US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-3094" r="48007" b="44394"/>
          <a:stretch/>
        </p:blipFill>
        <p:spPr>
          <a:xfrm>
            <a:off x="2898058" y="2480050"/>
            <a:ext cx="1739323" cy="1739323"/>
          </a:xfrm>
          <a:prstGeom prst="ellipse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898058" y="2474041"/>
            <a:ext cx="1780868" cy="178086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6525" y="76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Neocortical and Striatal Circuits in Evaluation, Decision-Making and Disorders</a:t>
            </a:r>
          </a:p>
        </p:txBody>
      </p:sp>
      <p:sp>
        <p:nvSpPr>
          <p:cNvPr id="32" name="Freeform 31"/>
          <p:cNvSpPr/>
          <p:nvPr/>
        </p:nvSpPr>
        <p:spPr>
          <a:xfrm>
            <a:off x="-55257" y="1218102"/>
            <a:ext cx="9311640" cy="5272868"/>
          </a:xfrm>
          <a:custGeom>
            <a:avLst/>
            <a:gdLst>
              <a:gd name="connsiteX0" fmla="*/ 5058696 w 12192000"/>
              <a:gd name="connsiteY0" fmla="*/ 1637070 h 6858000"/>
              <a:gd name="connsiteX1" fmla="*/ 3878825 w 12192000"/>
              <a:gd name="connsiteY1" fmla="*/ 2816941 h 6858000"/>
              <a:gd name="connsiteX2" fmla="*/ 5058696 w 12192000"/>
              <a:gd name="connsiteY2" fmla="*/ 3996812 h 6858000"/>
              <a:gd name="connsiteX3" fmla="*/ 6238567 w 12192000"/>
              <a:gd name="connsiteY3" fmla="*/ 2816941 h 6858000"/>
              <a:gd name="connsiteX4" fmla="*/ 5058696 w 12192000"/>
              <a:gd name="connsiteY4" fmla="*/ 163707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058696" y="1637070"/>
                </a:moveTo>
                <a:cubicBezTo>
                  <a:pt x="4407071" y="1637070"/>
                  <a:pt x="3878825" y="2165316"/>
                  <a:pt x="3878825" y="2816941"/>
                </a:cubicBezTo>
                <a:cubicBezTo>
                  <a:pt x="3878825" y="3468566"/>
                  <a:pt x="4407071" y="3996812"/>
                  <a:pt x="5058696" y="3996812"/>
                </a:cubicBezTo>
                <a:cubicBezTo>
                  <a:pt x="5710321" y="3996812"/>
                  <a:pt x="6238567" y="3468566"/>
                  <a:pt x="6238567" y="2816941"/>
                </a:cubicBezTo>
                <a:cubicBezTo>
                  <a:pt x="6238567" y="2165316"/>
                  <a:pt x="5710321" y="1637070"/>
                  <a:pt x="5058696" y="163707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 Narrow" panose="020B0606020202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17" y="2731099"/>
            <a:ext cx="25458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Striosomes</a:t>
            </a:r>
            <a:endParaRPr lang="en-US" sz="40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Interneurons</a:t>
            </a:r>
            <a:endParaRPr lang="en-US" sz="4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03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7.40741E-7 L 0.18698 0.0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8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4.07407E-6 L 0.19305 0.0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9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20" grpId="0"/>
      <p:bldP spid="18" grpId="0"/>
      <p:bldP spid="17" grpId="0"/>
      <p:bldP spid="16" grpId="0"/>
      <p:bldP spid="14" grpId="0"/>
      <p:bldP spid="36" grpId="0" animBg="1"/>
      <p:bldP spid="36" grpId="1" animBg="1"/>
      <p:bldP spid="36" grpId="2" animBg="1"/>
      <p:bldP spid="32" grpId="0" animBg="1"/>
      <p:bldP spid="32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050925" y="-635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000" i="1">
              <a:latin typeface="Arial Narrow" panose="020B0606020202030204" pitchFamily="34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946525" y="-15875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000" i="1">
              <a:latin typeface="Arial Narrow" panose="020B0606020202030204" pitchFamily="34" charset="0"/>
            </a:endParaRPr>
          </a:p>
        </p:txBody>
      </p:sp>
      <p:sp>
        <p:nvSpPr>
          <p:cNvPr id="107529" name="TextBox 22"/>
          <p:cNvSpPr txBox="1">
            <a:spLocks noChangeArrowheads="1"/>
          </p:cNvSpPr>
          <p:nvPr/>
        </p:nvSpPr>
        <p:spPr bwMode="auto">
          <a:xfrm>
            <a:off x="292100" y="76200"/>
            <a:ext cx="8851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latin typeface="Arial Narrow" panose="020B0606020202030204" pitchFamily="34" charset="0"/>
              </a:rPr>
              <a:t>Striosome</a:t>
            </a:r>
            <a:r>
              <a:rPr lang="en-US" sz="3200" b="1" dirty="0">
                <a:latin typeface="Arial Narrow" panose="020B0606020202030204" pitchFamily="34" charset="0"/>
              </a:rPr>
              <a:t>-Projecting Cortical Regions Related to Mood and Anxiety Disorders Affect Decision-Making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1" y="1167053"/>
            <a:ext cx="6019800" cy="238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900" dirty="0" smtClean="0">
                <a:latin typeface="Arial Narrow" panose="020B0606020202030204" pitchFamily="34" charset="0"/>
                <a:ea typeface="ＭＳ Ｐゴシック" pitchFamily="34" charset="-128"/>
              </a:rPr>
              <a:t>Human findings implicate these regions in drug-responding types of depression and anxiety</a:t>
            </a:r>
          </a:p>
          <a:p>
            <a:r>
              <a:rPr lang="en-US" altLang="ja-JP" sz="2900" dirty="0" smtClean="0">
                <a:latin typeface="Arial Narrow" panose="020B0606020202030204" pitchFamily="34" charset="0"/>
                <a:ea typeface="ＭＳ Ｐゴシック" pitchFamily="34" charset="-128"/>
              </a:rPr>
              <a:t>And approach-avoidance conflict paradigms can be discriminative </a:t>
            </a:r>
          </a:p>
          <a:p>
            <a:endParaRPr lang="en-US" altLang="ja-JP" sz="2800" dirty="0" smtClean="0"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9208" y="3491067"/>
            <a:ext cx="171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 Narrow" panose="020B0606020202030204" pitchFamily="34" charset="0"/>
                <a:ea typeface="ＭＳ Ｐゴシック" pitchFamily="34" charset="-128"/>
                <a:cs typeface="Arial Narrow"/>
              </a:rPr>
              <a:t>(</a:t>
            </a:r>
            <a:r>
              <a:rPr lang="en-US" altLang="ja-JP" sz="1400" dirty="0" err="1" smtClean="0">
                <a:latin typeface="Arial Narrow" panose="020B0606020202030204" pitchFamily="34" charset="0"/>
                <a:ea typeface="ＭＳ Ｐゴシック" pitchFamily="34" charset="-128"/>
                <a:cs typeface="Arial Narrow"/>
              </a:rPr>
              <a:t>Pizzagalli</a:t>
            </a:r>
            <a:r>
              <a:rPr lang="en-US" altLang="ja-JP" sz="1400" dirty="0" smtClean="0">
                <a:latin typeface="Arial Narrow" panose="020B0606020202030204" pitchFamily="34" charset="0"/>
                <a:ea typeface="ＭＳ Ｐゴシック" pitchFamily="34" charset="-128"/>
                <a:cs typeface="Arial Narrow"/>
              </a:rPr>
              <a:t> et al., 2011) </a:t>
            </a:r>
            <a:endParaRPr lang="en-US" sz="1400" dirty="0">
              <a:latin typeface="Arial Narrow" panose="020B0606020202030204" pitchFamily="34" charset="0"/>
              <a:cs typeface="Arial Narrow"/>
            </a:endParaRPr>
          </a:p>
        </p:txBody>
      </p:sp>
      <p:pic>
        <p:nvPicPr>
          <p:cNvPr id="3" name="Picture 2" descr="npp2010166f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20093" r="10162" b="49710"/>
          <a:stretch/>
        </p:blipFill>
        <p:spPr>
          <a:xfrm>
            <a:off x="6172200" y="1153418"/>
            <a:ext cx="2542099" cy="23060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03126" y="6327189"/>
            <a:ext cx="20574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Arial Narrow" panose="020B0606020202030204" pitchFamily="34" charset="0"/>
              </a:rPr>
              <a:t>Millan</a:t>
            </a:r>
            <a:r>
              <a:rPr lang="en-US" sz="1200" dirty="0" smtClean="0">
                <a:latin typeface="Arial Narrow" panose="020B0606020202030204" pitchFamily="34" charset="0"/>
              </a:rPr>
              <a:t> and </a:t>
            </a:r>
            <a:r>
              <a:rPr lang="en-US" sz="1200" dirty="0" err="1" smtClean="0">
                <a:latin typeface="Arial Narrow" panose="020B0606020202030204" pitchFamily="34" charset="0"/>
              </a:rPr>
              <a:t>Brocco</a:t>
            </a:r>
            <a:r>
              <a:rPr lang="en-US" sz="1200" dirty="0" smtClean="0">
                <a:latin typeface="Arial Narrow" panose="020B0606020202030204" pitchFamily="34" charset="0"/>
              </a:rPr>
              <a:t> (2003)</a:t>
            </a:r>
          </a:p>
        </p:txBody>
      </p:sp>
      <p:pic>
        <p:nvPicPr>
          <p:cNvPr id="15" name="Picture 14" descr="1-s2.0-S0014299903012755-gr1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50764"/>
          <a:stretch/>
        </p:blipFill>
        <p:spPr>
          <a:xfrm>
            <a:off x="3899539" y="4159636"/>
            <a:ext cx="3198881" cy="21949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03126" y="4038600"/>
            <a:ext cx="184233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  <a:cs typeface="Arial Narrow"/>
              </a:rPr>
              <a:t>Benzodiazepam</a:t>
            </a:r>
          </a:p>
        </p:txBody>
      </p:sp>
      <p:pic>
        <p:nvPicPr>
          <p:cNvPr id="17" name="Picture 16" descr="nrd4075-f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71927" r="52217" b="7023"/>
          <a:stretch/>
        </p:blipFill>
        <p:spPr>
          <a:xfrm>
            <a:off x="292100" y="4201125"/>
            <a:ext cx="3406177" cy="24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92680" y="73080"/>
            <a:ext cx="862236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Behavioral </a:t>
            </a: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Tasks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23500"/>
            <a:ext cx="3443689" cy="3053713"/>
          </a:xfrm>
          <a:prstGeom prst="rect">
            <a:avLst/>
          </a:prstGeom>
        </p:spPr>
      </p:pic>
      <p:pic>
        <p:nvPicPr>
          <p:cNvPr id="5" name="Picture 4" descr="BB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781" y="875370"/>
            <a:ext cx="3343619" cy="3149973"/>
          </a:xfrm>
          <a:prstGeom prst="rect">
            <a:avLst/>
          </a:prstGeom>
        </p:spPr>
      </p:pic>
      <p:pic>
        <p:nvPicPr>
          <p:cNvPr id="6" name="Picture 5" descr="bb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998" y="4477418"/>
            <a:ext cx="2265802" cy="2138707"/>
          </a:xfrm>
          <a:prstGeom prst="rect">
            <a:avLst/>
          </a:prstGeom>
        </p:spPr>
      </p:pic>
      <p:pic>
        <p:nvPicPr>
          <p:cNvPr id="7" name="Picture 6" descr="NC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416188"/>
            <a:ext cx="2514600" cy="2289412"/>
          </a:xfrm>
          <a:prstGeom prst="rect">
            <a:avLst/>
          </a:prstGeom>
        </p:spPr>
      </p:pic>
      <p:pic>
        <p:nvPicPr>
          <p:cNvPr id="8" name="Picture 7" descr="c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2998" y="4416188"/>
            <a:ext cx="2342002" cy="2206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0984" y="6520934"/>
            <a:ext cx="274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Friedman et al</a:t>
            </a:r>
            <a:r>
              <a:rPr lang="en-US" dirty="0" smtClean="0">
                <a:latin typeface="Arial Narrow" panose="020B0606020202030204" pitchFamily="34" charset="0"/>
              </a:rPr>
              <a:t>., </a:t>
            </a:r>
            <a:r>
              <a:rPr lang="en-US" i="1" dirty="0" smtClean="0">
                <a:latin typeface="Arial Narrow" panose="020B0606020202030204" pitchFamily="34" charset="0"/>
              </a:rPr>
              <a:t>Cell</a:t>
            </a:r>
            <a:r>
              <a:rPr lang="en-US" dirty="0" smtClean="0">
                <a:latin typeface="Arial Narrow" panose="020B0606020202030204" pitchFamily="34" charset="0"/>
              </a:rPr>
              <a:t> (2015)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90610"/>
            <a:ext cx="9064185" cy="601489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1281002"/>
            <a:ext cx="4676775" cy="55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5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92608" y="76200"/>
            <a:ext cx="8546592" cy="1077218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sz="3200" b="1" dirty="0" smtClean="0">
                <a:latin typeface="Arial Narrow" panose="020B0606020202030204" pitchFamily="34" charset="0"/>
              </a:rPr>
              <a:t>Can We Dissect The Corticostriatal Circuit Mechanisms Underlying These Optogenetic Effects? 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8076" name="Line 17"/>
          <p:cNvSpPr>
            <a:spLocks noChangeShapeType="1"/>
          </p:cNvSpPr>
          <p:nvPr/>
        </p:nvSpPr>
        <p:spPr bwMode="auto">
          <a:xfrm flipV="1">
            <a:off x="6530975" y="-74613"/>
            <a:ext cx="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19" y="2260207"/>
            <a:ext cx="2981958" cy="191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5588"/>
            <a:ext cx="2412492" cy="4820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16" y="2260207"/>
            <a:ext cx="3021414" cy="19053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6396335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(2015)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5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92608" y="76200"/>
            <a:ext cx="8546592" cy="1077218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sz="3200" b="1" dirty="0" smtClean="0">
                <a:latin typeface="Arial Narrow" panose="020B0606020202030204" pitchFamily="34" charset="0"/>
              </a:rPr>
              <a:t>Striosomal SPN Firing Patterns Are Opposite to Those of the Corticostriatal PFC-PLs Neurons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8076" name="Line 17"/>
          <p:cNvSpPr>
            <a:spLocks noChangeShapeType="1"/>
          </p:cNvSpPr>
          <p:nvPr/>
        </p:nvSpPr>
        <p:spPr bwMode="auto">
          <a:xfrm flipV="1">
            <a:off x="6530975" y="-74613"/>
            <a:ext cx="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20" y="2286000"/>
            <a:ext cx="7028480" cy="265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2412492" cy="48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92608" y="76200"/>
            <a:ext cx="8546592" cy="1077218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Quantification of Firing Patterns Confirms Complementary Patterns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8076" name="Line 17"/>
          <p:cNvSpPr>
            <a:spLocks noChangeShapeType="1"/>
          </p:cNvSpPr>
          <p:nvPr/>
        </p:nvSpPr>
        <p:spPr bwMode="auto">
          <a:xfrm flipV="1">
            <a:off x="6530975" y="-74613"/>
            <a:ext cx="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0201"/>
            <a:ext cx="4191000" cy="340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4343400" cy="340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1655" y="2312904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?</a:t>
            </a:r>
            <a:endParaRPr lang="en-US" sz="20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6396335"/>
            <a:ext cx="34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Friedman et al</a:t>
            </a:r>
            <a:r>
              <a:rPr lang="en-US" sz="2400" dirty="0" smtClean="0">
                <a:latin typeface="Arial Narrow" panose="020B0606020202030204" pitchFamily="34" charset="0"/>
              </a:rPr>
              <a:t>., </a:t>
            </a:r>
            <a:r>
              <a:rPr lang="en-US" sz="2400" i="1" dirty="0" smtClean="0">
                <a:latin typeface="Arial Narrow" panose="020B0606020202030204" pitchFamily="34" charset="0"/>
              </a:rPr>
              <a:t>Cell</a:t>
            </a:r>
            <a:r>
              <a:rPr lang="en-US" sz="2400" dirty="0" smtClean="0">
                <a:latin typeface="Arial Narrow" panose="020B0606020202030204" pitchFamily="34" charset="0"/>
              </a:rPr>
              <a:t> (2015)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2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38126</TotalTime>
  <Words>1785</Words>
  <Application>Microsoft Office PowerPoint</Application>
  <PresentationFormat>On-screen Show (4:3)</PresentationFormat>
  <Paragraphs>214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Arial Narrow</vt:lpstr>
      <vt:lpstr>Avenir Next Condensed</vt:lpstr>
      <vt:lpstr>Calibri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Dissect The Corticostriatal Circuit Mechanisms Underlying These Optogenetic Effects? </vt:lpstr>
      <vt:lpstr>Striosomal SPN Firing Patterns Are Opposite to Those of the Corticostriatal PFC-PLs Neurons</vt:lpstr>
      <vt:lpstr>Quantification of Firing Patterns Confirms Complementary Patterns</vt:lpstr>
      <vt:lpstr>Striatal High-Firing Neurons Have Burst-like Activity Patterns During the Runs That Mimic the Cortical PFC-PLs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Alexander Friedman</cp:lastModifiedBy>
  <cp:revision>852</cp:revision>
  <cp:lastPrinted>2015-05-29T20:37:36Z</cp:lastPrinted>
  <dcterms:created xsi:type="dcterms:W3CDTF">2015-04-17T01:59:05Z</dcterms:created>
  <dcterms:modified xsi:type="dcterms:W3CDTF">2019-03-17T01:42:07Z</dcterms:modified>
</cp:coreProperties>
</file>